
<file path=[Content_Types].xml><?xml version="1.0" encoding="utf-8"?>
<Types xmlns="http://schemas.openxmlformats.org/package/2006/content-types">
  <Default Extension="jfif" ContentType="image/jpeg"/>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varScale="1">
        <p:scale>
          <a:sx n="50" d="100"/>
          <a:sy n="50" d="100"/>
        </p:scale>
        <p:origin x="48" y="48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5/10/relationships/revisionInfo" Target="revisionInfo.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10/21/2022</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10/21/2022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10/21/2022</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10/21/2022</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10/21/2022</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10/21/2022</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10/21/2022</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10/21/2022</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10/21/2022</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10/21/2022</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10/21/2022</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10/21/2022</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8.jfif"/><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github.com/krystallai1220/Applied-DS-Capstone/blob/4cb4efb8b8bc3ffd7c1bd8a84a9a08d536dbfa63/Assignment%203%20labs-jupyter-spacex-Data%20wrangling.ipynb" TargetMode="External"/></Relationships>
</file>

<file path=ppt/slides/_rels/slide11.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 Id="rId9" Type="http://schemas.openxmlformats.org/officeDocument/2006/relationships/hyperlink" Target="https://github.com/krystallai1220/Applied-DS-Capstone/blob/4cb4efb8b8bc3ffd7c1bd8a84a9a08d536dbfa63/Assignment%205%20jupyter-labs-eda-dataviz.ipynb"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krystallai1220/Applied-DS-Capstone/blob/4cb4efb8b8bc3ffd7c1bd8a84a9a08d536dbfa63/Assignment%204%20jupyter-labs-eda-sql-coursera_sql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xml"/><Relationship Id="rId5" Type="http://schemas.openxmlformats.org/officeDocument/2006/relationships/hyperlink" Target="https://github.com/krystallai1220/Applied-DS-Capstone/blob/4cb4efb8b8bc3ffd7c1bd8a84a9a08d536dbfa63/Assignment%206%20lab_jupyter_launch_site_location.ipynb" TargetMode="Externa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hyperlink" Target="https://github.com/krystallai1220/Applied-DS-Capstone/blob/d63d1a1014014f56f7b9c63146ec7eb6458854e2/Assignment%207%20spacex_dash_app.py" TargetMode="External"/><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krystallai1220/Applied-DS-Capstone/blob/3438f7413f050a962bb2b1382cecc3e81479fc05/Assignment%208%20SpaceX_Machine%20Learning%20Prediction_Part_5.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45.png"/></Relationships>
</file>

<file path=ppt/slides/_rels/slide42.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48.png"/></Relationships>
</file>

<file path=ppt/slides/_rels/slide4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6.jfif"/><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github.com/krystallai1220/Applied-DS-Capstone/blob/4cb4efb8b8bc3ffd7c1bd8a84a9a08d536dbfa63/Assignment%201%20Jupyter-labs-spacex-data-collection-api.ipynb"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7.jfif"/><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github.com/krystallai1220/Applied-DS-Capstone/blob/4cb4efb8b8bc3ffd7c1bd8a84a9a08d536dbfa63/Assignment%202%20jupyter-labs-webscraping.ipynb"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Lai Yen Ling</a:t>
            </a:r>
          </a:p>
          <a:p>
            <a:r>
              <a:rPr lang="en-US">
                <a:solidFill>
                  <a:schemeClr val="bg2"/>
                </a:solidFill>
                <a:latin typeface="Abadi" panose="020B0604020104020204" pitchFamily="34" charset="0"/>
                <a:ea typeface="SF Pro" pitchFamily="2" charset="0"/>
                <a:cs typeface="SF Pro" pitchFamily="2" charset="0"/>
              </a:rPr>
              <a:t>22/10/2022</a:t>
            </a:r>
            <a:endParaRPr lang="en-US" dirty="0">
              <a:solidFill>
                <a:schemeClr val="bg2"/>
              </a:solidFill>
              <a:latin typeface="Abadi" panose="020B0604020104020204" pitchFamily="34" charset="0"/>
              <a:ea typeface="SF Pro" pitchFamily="2" charset="0"/>
              <a:cs typeface="SF Pro" pitchFamily="2" charset="0"/>
            </a:endParaRP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2946707" cy="4351338"/>
          </a:xfrm>
          <a:prstGeom prst="rect">
            <a:avLst/>
          </a:prstGeom>
        </p:spPr>
        <p:txBody>
          <a:bodyPr/>
          <a:lstStyle/>
          <a:p>
            <a:r>
              <a:rPr lang="en-US" sz="2200" dirty="0">
                <a:solidFill>
                  <a:schemeClr val="accent3">
                    <a:lumMod val="25000"/>
                  </a:schemeClr>
                </a:solidFill>
                <a:latin typeface="Abadi" panose="020B0604020104020204" pitchFamily="34" charset="0"/>
              </a:rPr>
              <a:t>Process of Data Wrangling</a:t>
            </a:r>
          </a:p>
          <a:p>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pic>
        <p:nvPicPr>
          <p:cNvPr id="3" name="Picture 2" descr="Diagram&#10;&#10;Description automatically generated">
            <a:extLst>
              <a:ext uri="{FF2B5EF4-FFF2-40B4-BE49-F238E27FC236}">
                <a16:creationId xmlns:a16="http://schemas.microsoft.com/office/drawing/2014/main" id="{F13A1889-1A8F-474F-7599-7340463D8638}"/>
              </a:ext>
            </a:extLst>
          </p:cNvPr>
          <p:cNvPicPr>
            <a:picLocks noChangeAspect="1"/>
          </p:cNvPicPr>
          <p:nvPr/>
        </p:nvPicPr>
        <p:blipFill>
          <a:blip r:embed="rId3"/>
          <a:stretch>
            <a:fillRect/>
          </a:stretch>
        </p:blipFill>
        <p:spPr>
          <a:xfrm>
            <a:off x="3716718" y="1485106"/>
            <a:ext cx="6807113" cy="5256604"/>
          </a:xfrm>
          <a:prstGeom prst="rect">
            <a:avLst/>
          </a:prstGeom>
        </p:spPr>
      </p:pic>
      <p:sp>
        <p:nvSpPr>
          <p:cNvPr id="7" name="TextBox 6">
            <a:extLst>
              <a:ext uri="{FF2B5EF4-FFF2-40B4-BE49-F238E27FC236}">
                <a16:creationId xmlns:a16="http://schemas.microsoft.com/office/drawing/2014/main" id="{A4A42248-4D6D-2E56-A4E7-94C7F9A52814}"/>
              </a:ext>
            </a:extLst>
          </p:cNvPr>
          <p:cNvSpPr txBox="1"/>
          <p:nvPr/>
        </p:nvSpPr>
        <p:spPr>
          <a:xfrm>
            <a:off x="734028" y="4433386"/>
            <a:ext cx="2682240" cy="2308324"/>
          </a:xfrm>
          <a:prstGeom prst="rect">
            <a:avLst/>
          </a:prstGeom>
          <a:noFill/>
        </p:spPr>
        <p:txBody>
          <a:bodyPr wrap="square">
            <a:spAutoFit/>
          </a:bodyPr>
          <a:lstStyle/>
          <a:p>
            <a:r>
              <a:rPr lang="en-MY" dirty="0">
                <a:hlinkClick r:id="rId4"/>
              </a:rPr>
              <a:t>https://github.com/krystallai1220/Applied-DS-Capstone/blob/4cb4efb8b8bc3ffd7c1bd8a84a9a08d536dbfa63/Assignment%203%20labs-jupyter-spacex-Data%20wrangling.ipynb</a:t>
            </a:r>
            <a:endParaRPr lang="en-MY" dirty="0"/>
          </a:p>
          <a:p>
            <a:endParaRPr lang="en-MY" dirty="0"/>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pic>
        <p:nvPicPr>
          <p:cNvPr id="6" name="Picture 5">
            <a:extLst>
              <a:ext uri="{FF2B5EF4-FFF2-40B4-BE49-F238E27FC236}">
                <a16:creationId xmlns:a16="http://schemas.microsoft.com/office/drawing/2014/main" id="{8BF917E0-97B1-7A8C-A30F-3A4993E34FA5}"/>
              </a:ext>
            </a:extLst>
          </p:cNvPr>
          <p:cNvPicPr>
            <a:picLocks noChangeAspect="1"/>
          </p:cNvPicPr>
          <p:nvPr/>
        </p:nvPicPr>
        <p:blipFill>
          <a:blip r:embed="rId3"/>
          <a:stretch>
            <a:fillRect/>
          </a:stretch>
        </p:blipFill>
        <p:spPr>
          <a:xfrm>
            <a:off x="285315" y="2293542"/>
            <a:ext cx="2899845" cy="1733589"/>
          </a:xfrm>
          <a:prstGeom prst="rect">
            <a:avLst/>
          </a:prstGeom>
        </p:spPr>
      </p:pic>
      <p:sp>
        <p:nvSpPr>
          <p:cNvPr id="8" name="TextBox 7">
            <a:extLst>
              <a:ext uri="{FF2B5EF4-FFF2-40B4-BE49-F238E27FC236}">
                <a16:creationId xmlns:a16="http://schemas.microsoft.com/office/drawing/2014/main" id="{B170B3C6-52CE-9E2F-6C86-D7CC5D5E9235}"/>
              </a:ext>
            </a:extLst>
          </p:cNvPr>
          <p:cNvSpPr txBox="1"/>
          <p:nvPr/>
        </p:nvSpPr>
        <p:spPr>
          <a:xfrm>
            <a:off x="152400" y="1387593"/>
            <a:ext cx="3222179" cy="923330"/>
          </a:xfrm>
          <a:prstGeom prst="rect">
            <a:avLst/>
          </a:prstGeom>
          <a:noFill/>
        </p:spPr>
        <p:txBody>
          <a:bodyPr wrap="square">
            <a:spAutoFit/>
          </a:bodyPr>
          <a:lstStyle/>
          <a:p>
            <a:r>
              <a:rPr lang="en-US" sz="1800" b="1" i="0" u="none" strike="noStrike" dirty="0">
                <a:solidFill>
                  <a:srgbClr val="1F1F1F"/>
                </a:solidFill>
                <a:effectLst/>
                <a:latin typeface="Arial" panose="020B0604020202020204" pitchFamily="34" charset="0"/>
              </a:rPr>
              <a:t> Visualize the relationship between flight number and launch site</a:t>
            </a:r>
            <a:endParaRPr lang="en-MY" dirty="0"/>
          </a:p>
        </p:txBody>
      </p:sp>
      <p:sp>
        <p:nvSpPr>
          <p:cNvPr id="10" name="TextBox 9">
            <a:extLst>
              <a:ext uri="{FF2B5EF4-FFF2-40B4-BE49-F238E27FC236}">
                <a16:creationId xmlns:a16="http://schemas.microsoft.com/office/drawing/2014/main" id="{AC599ECF-9E2D-AC52-3CCC-4F22F3657D17}"/>
              </a:ext>
            </a:extLst>
          </p:cNvPr>
          <p:cNvSpPr txBox="1"/>
          <p:nvPr/>
        </p:nvSpPr>
        <p:spPr>
          <a:xfrm>
            <a:off x="3318075" y="1384037"/>
            <a:ext cx="3222179" cy="923330"/>
          </a:xfrm>
          <a:prstGeom prst="rect">
            <a:avLst/>
          </a:prstGeom>
          <a:noFill/>
        </p:spPr>
        <p:txBody>
          <a:bodyPr wrap="square">
            <a:spAutoFit/>
          </a:bodyPr>
          <a:lstStyle/>
          <a:p>
            <a:r>
              <a:rPr lang="en-US" sz="1800" b="1" i="0" u="none" strike="noStrike" dirty="0">
                <a:solidFill>
                  <a:srgbClr val="1F1F1F"/>
                </a:solidFill>
                <a:effectLst/>
                <a:latin typeface="Arial" panose="020B0604020202020204" pitchFamily="34" charset="0"/>
              </a:rPr>
              <a:t>Visualize the relationship between payload and launch site </a:t>
            </a:r>
            <a:endParaRPr lang="en-MY" dirty="0"/>
          </a:p>
        </p:txBody>
      </p:sp>
      <p:pic>
        <p:nvPicPr>
          <p:cNvPr id="12" name="Picture 11">
            <a:extLst>
              <a:ext uri="{FF2B5EF4-FFF2-40B4-BE49-F238E27FC236}">
                <a16:creationId xmlns:a16="http://schemas.microsoft.com/office/drawing/2014/main" id="{6153113C-9D81-FC37-FC78-74C3A6D02AE0}"/>
              </a:ext>
            </a:extLst>
          </p:cNvPr>
          <p:cNvPicPr>
            <a:picLocks noChangeAspect="1"/>
          </p:cNvPicPr>
          <p:nvPr/>
        </p:nvPicPr>
        <p:blipFill>
          <a:blip r:embed="rId4"/>
          <a:stretch>
            <a:fillRect/>
          </a:stretch>
        </p:blipFill>
        <p:spPr>
          <a:xfrm>
            <a:off x="3374579" y="2256585"/>
            <a:ext cx="2653650" cy="1733589"/>
          </a:xfrm>
          <a:prstGeom prst="rect">
            <a:avLst/>
          </a:prstGeom>
        </p:spPr>
      </p:pic>
      <p:sp>
        <p:nvSpPr>
          <p:cNvPr id="14" name="TextBox 13">
            <a:extLst>
              <a:ext uri="{FF2B5EF4-FFF2-40B4-BE49-F238E27FC236}">
                <a16:creationId xmlns:a16="http://schemas.microsoft.com/office/drawing/2014/main" id="{D27DC6F2-6CDC-198B-8D5B-685023E21CE4}"/>
              </a:ext>
            </a:extLst>
          </p:cNvPr>
          <p:cNvSpPr txBox="1"/>
          <p:nvPr/>
        </p:nvSpPr>
        <p:spPr>
          <a:xfrm>
            <a:off x="6217648" y="1370212"/>
            <a:ext cx="2926352" cy="923330"/>
          </a:xfrm>
          <a:prstGeom prst="rect">
            <a:avLst/>
          </a:prstGeom>
          <a:noFill/>
        </p:spPr>
        <p:txBody>
          <a:bodyPr wrap="square">
            <a:spAutoFit/>
          </a:bodyPr>
          <a:lstStyle/>
          <a:p>
            <a:r>
              <a:rPr lang="en-US" sz="1800" b="1" i="0" u="none" strike="noStrike" dirty="0">
                <a:solidFill>
                  <a:srgbClr val="1F1F1F"/>
                </a:solidFill>
                <a:effectLst/>
                <a:latin typeface="Arial" panose="020B0604020202020204" pitchFamily="34" charset="0"/>
              </a:rPr>
              <a:t>Visualize the relationship between success rate of each orbit type</a:t>
            </a:r>
            <a:endParaRPr lang="en-MY" dirty="0"/>
          </a:p>
        </p:txBody>
      </p:sp>
      <p:pic>
        <p:nvPicPr>
          <p:cNvPr id="16" name="Picture 15">
            <a:extLst>
              <a:ext uri="{FF2B5EF4-FFF2-40B4-BE49-F238E27FC236}">
                <a16:creationId xmlns:a16="http://schemas.microsoft.com/office/drawing/2014/main" id="{0A7A5EF7-8787-C451-B5C3-ED46691650D4}"/>
              </a:ext>
            </a:extLst>
          </p:cNvPr>
          <p:cNvPicPr>
            <a:picLocks noChangeAspect="1"/>
          </p:cNvPicPr>
          <p:nvPr/>
        </p:nvPicPr>
        <p:blipFill>
          <a:blip r:embed="rId5"/>
          <a:stretch>
            <a:fillRect/>
          </a:stretch>
        </p:blipFill>
        <p:spPr>
          <a:xfrm>
            <a:off x="6314342" y="2321192"/>
            <a:ext cx="2400430" cy="1720600"/>
          </a:xfrm>
          <a:prstGeom prst="rect">
            <a:avLst/>
          </a:prstGeom>
        </p:spPr>
      </p:pic>
      <p:pic>
        <p:nvPicPr>
          <p:cNvPr id="18" name="Picture 17">
            <a:extLst>
              <a:ext uri="{FF2B5EF4-FFF2-40B4-BE49-F238E27FC236}">
                <a16:creationId xmlns:a16="http://schemas.microsoft.com/office/drawing/2014/main" id="{B2974FB5-C3CE-F511-DF01-96E77EF2488D}"/>
              </a:ext>
            </a:extLst>
          </p:cNvPr>
          <p:cNvPicPr>
            <a:picLocks noChangeAspect="1"/>
          </p:cNvPicPr>
          <p:nvPr/>
        </p:nvPicPr>
        <p:blipFill>
          <a:blip r:embed="rId6"/>
          <a:stretch>
            <a:fillRect/>
          </a:stretch>
        </p:blipFill>
        <p:spPr>
          <a:xfrm>
            <a:off x="9253035" y="2353994"/>
            <a:ext cx="2653650" cy="1612683"/>
          </a:xfrm>
          <a:prstGeom prst="rect">
            <a:avLst/>
          </a:prstGeom>
        </p:spPr>
      </p:pic>
      <p:sp>
        <p:nvSpPr>
          <p:cNvPr id="20" name="TextBox 19">
            <a:extLst>
              <a:ext uri="{FF2B5EF4-FFF2-40B4-BE49-F238E27FC236}">
                <a16:creationId xmlns:a16="http://schemas.microsoft.com/office/drawing/2014/main" id="{F674C8EC-5912-1C0E-8BBE-6F3E3FF2325C}"/>
              </a:ext>
            </a:extLst>
          </p:cNvPr>
          <p:cNvSpPr txBox="1"/>
          <p:nvPr/>
        </p:nvSpPr>
        <p:spPr>
          <a:xfrm>
            <a:off x="9144000" y="1356387"/>
            <a:ext cx="3048000" cy="923330"/>
          </a:xfrm>
          <a:prstGeom prst="rect">
            <a:avLst/>
          </a:prstGeom>
          <a:noFill/>
        </p:spPr>
        <p:txBody>
          <a:bodyPr wrap="square">
            <a:spAutoFit/>
          </a:bodyPr>
          <a:lstStyle/>
          <a:p>
            <a:r>
              <a:rPr lang="en-US" sz="1800" b="1" i="0" u="none" strike="noStrike" dirty="0">
                <a:solidFill>
                  <a:srgbClr val="1F1F1F"/>
                </a:solidFill>
                <a:effectLst/>
                <a:latin typeface="Arial" panose="020B0604020202020204" pitchFamily="34" charset="0"/>
              </a:rPr>
              <a:t>Visualize the relationship between Flight Number and Orbit Type </a:t>
            </a:r>
            <a:endParaRPr lang="en-MY" dirty="0"/>
          </a:p>
        </p:txBody>
      </p:sp>
      <p:sp>
        <p:nvSpPr>
          <p:cNvPr id="22" name="TextBox 21">
            <a:extLst>
              <a:ext uri="{FF2B5EF4-FFF2-40B4-BE49-F238E27FC236}">
                <a16:creationId xmlns:a16="http://schemas.microsoft.com/office/drawing/2014/main" id="{05A37951-2BD3-60D7-6400-4C101D4C3926}"/>
              </a:ext>
            </a:extLst>
          </p:cNvPr>
          <p:cNvSpPr txBox="1"/>
          <p:nvPr/>
        </p:nvSpPr>
        <p:spPr>
          <a:xfrm>
            <a:off x="152400" y="4065272"/>
            <a:ext cx="3032760" cy="923330"/>
          </a:xfrm>
          <a:prstGeom prst="rect">
            <a:avLst/>
          </a:prstGeom>
          <a:noFill/>
        </p:spPr>
        <p:txBody>
          <a:bodyPr wrap="square">
            <a:spAutoFit/>
          </a:bodyPr>
          <a:lstStyle/>
          <a:p>
            <a:r>
              <a:rPr lang="en-US" sz="1800" b="1" i="0" u="none" strike="noStrike" dirty="0">
                <a:solidFill>
                  <a:srgbClr val="1F1F1F"/>
                </a:solidFill>
                <a:effectLst/>
                <a:latin typeface="Arial" panose="020B0604020202020204" pitchFamily="34" charset="0"/>
              </a:rPr>
              <a:t>Visualize the relationship between payload and orbit type </a:t>
            </a:r>
            <a:endParaRPr lang="en-MY" dirty="0"/>
          </a:p>
        </p:txBody>
      </p:sp>
      <p:sp>
        <p:nvSpPr>
          <p:cNvPr id="24" name="TextBox 23">
            <a:extLst>
              <a:ext uri="{FF2B5EF4-FFF2-40B4-BE49-F238E27FC236}">
                <a16:creationId xmlns:a16="http://schemas.microsoft.com/office/drawing/2014/main" id="{E5920D95-822F-4813-6C55-B8D31871DF55}"/>
              </a:ext>
            </a:extLst>
          </p:cNvPr>
          <p:cNvSpPr txBox="1"/>
          <p:nvPr/>
        </p:nvSpPr>
        <p:spPr>
          <a:xfrm>
            <a:off x="4099560" y="4185960"/>
            <a:ext cx="2910840" cy="646331"/>
          </a:xfrm>
          <a:prstGeom prst="rect">
            <a:avLst/>
          </a:prstGeom>
          <a:noFill/>
        </p:spPr>
        <p:txBody>
          <a:bodyPr wrap="square">
            <a:spAutoFit/>
          </a:bodyPr>
          <a:lstStyle/>
          <a:p>
            <a:r>
              <a:rPr lang="en-US" sz="1800" b="1" i="0" u="none" strike="noStrike" dirty="0">
                <a:solidFill>
                  <a:srgbClr val="1F1F1F"/>
                </a:solidFill>
                <a:effectLst/>
                <a:latin typeface="Arial" panose="020B0604020202020204" pitchFamily="34" charset="0"/>
              </a:rPr>
              <a:t>Visualize the launch success yearly trend</a:t>
            </a:r>
            <a:endParaRPr lang="en-MY" dirty="0"/>
          </a:p>
        </p:txBody>
      </p:sp>
      <p:pic>
        <p:nvPicPr>
          <p:cNvPr id="26" name="Picture 25">
            <a:extLst>
              <a:ext uri="{FF2B5EF4-FFF2-40B4-BE49-F238E27FC236}">
                <a16:creationId xmlns:a16="http://schemas.microsoft.com/office/drawing/2014/main" id="{932084D5-450A-12BC-BF97-0A33F4AF9163}"/>
              </a:ext>
            </a:extLst>
          </p:cNvPr>
          <p:cNvPicPr>
            <a:picLocks noChangeAspect="1"/>
          </p:cNvPicPr>
          <p:nvPr/>
        </p:nvPicPr>
        <p:blipFill>
          <a:blip r:embed="rId7"/>
          <a:stretch>
            <a:fillRect/>
          </a:stretch>
        </p:blipFill>
        <p:spPr>
          <a:xfrm>
            <a:off x="274320" y="4988602"/>
            <a:ext cx="3648646" cy="1701960"/>
          </a:xfrm>
          <a:prstGeom prst="rect">
            <a:avLst/>
          </a:prstGeom>
        </p:spPr>
      </p:pic>
      <p:pic>
        <p:nvPicPr>
          <p:cNvPr id="28" name="Picture 27">
            <a:extLst>
              <a:ext uri="{FF2B5EF4-FFF2-40B4-BE49-F238E27FC236}">
                <a16:creationId xmlns:a16="http://schemas.microsoft.com/office/drawing/2014/main" id="{BEB814E0-4317-BD60-7655-5C882804BC17}"/>
              </a:ext>
            </a:extLst>
          </p:cNvPr>
          <p:cNvPicPr>
            <a:picLocks noChangeAspect="1"/>
          </p:cNvPicPr>
          <p:nvPr/>
        </p:nvPicPr>
        <p:blipFill>
          <a:blip r:embed="rId8"/>
          <a:stretch>
            <a:fillRect/>
          </a:stretch>
        </p:blipFill>
        <p:spPr>
          <a:xfrm>
            <a:off x="4228155" y="4832291"/>
            <a:ext cx="2653650" cy="1953786"/>
          </a:xfrm>
          <a:prstGeom prst="rect">
            <a:avLst/>
          </a:prstGeom>
        </p:spPr>
      </p:pic>
      <p:sp>
        <p:nvSpPr>
          <p:cNvPr id="30" name="TextBox 29">
            <a:extLst>
              <a:ext uri="{FF2B5EF4-FFF2-40B4-BE49-F238E27FC236}">
                <a16:creationId xmlns:a16="http://schemas.microsoft.com/office/drawing/2014/main" id="{9390D421-2940-CC08-AE8B-5C616E8CA091}"/>
              </a:ext>
            </a:extLst>
          </p:cNvPr>
          <p:cNvSpPr txBox="1"/>
          <p:nvPr/>
        </p:nvSpPr>
        <p:spPr>
          <a:xfrm>
            <a:off x="7196580" y="4589059"/>
            <a:ext cx="3383280" cy="2031325"/>
          </a:xfrm>
          <a:prstGeom prst="rect">
            <a:avLst/>
          </a:prstGeom>
          <a:noFill/>
        </p:spPr>
        <p:txBody>
          <a:bodyPr wrap="square">
            <a:spAutoFit/>
          </a:bodyPr>
          <a:lstStyle/>
          <a:p>
            <a:r>
              <a:rPr lang="en-MY" dirty="0">
                <a:hlinkClick r:id="rId9"/>
              </a:rPr>
              <a:t>https://github.com/krystallai1220/Applied-DS-Capstone/blob/4cb4efb8b8bc3ffd7c1bd8a84a9a08d536dbfa63/Assignment%205%20jupyter-labs-eda-dataviz.ipynb</a:t>
            </a:r>
            <a:endParaRPr lang="en-MY" dirty="0"/>
          </a:p>
          <a:p>
            <a:endParaRPr lang="en-MY" dirty="0"/>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22944"/>
            <a:ext cx="10384970" cy="3740785"/>
          </a:xfrm>
          <a:prstGeom prst="rect">
            <a:avLst/>
          </a:prstGeom>
        </p:spPr>
        <p:txBody>
          <a:bodyPr lIns="91440" tIns="45720" rIns="91440" bIns="45720" anchor="t"/>
          <a:lstStyle/>
          <a:p>
            <a:pPr marL="0" indent="0">
              <a:lnSpc>
                <a:spcPct val="100000"/>
              </a:lnSpc>
              <a:spcBef>
                <a:spcPts val="1400"/>
              </a:spcBef>
              <a:buNone/>
            </a:pPr>
            <a:r>
              <a:rPr lang="en-US" sz="1600" dirty="0">
                <a:solidFill>
                  <a:schemeClr val="accent3">
                    <a:lumMod val="25000"/>
                  </a:schemeClr>
                </a:solidFill>
                <a:latin typeface="Abadi"/>
              </a:rPr>
              <a:t>SQL queries performed</a:t>
            </a:r>
          </a:p>
          <a:p>
            <a:pPr>
              <a:lnSpc>
                <a:spcPct val="100000"/>
              </a:lnSpc>
              <a:spcBef>
                <a:spcPts val="1400"/>
              </a:spcBef>
            </a:pPr>
            <a:r>
              <a:rPr lang="en-US" sz="1600" dirty="0">
                <a:solidFill>
                  <a:schemeClr val="accent3">
                    <a:lumMod val="25000"/>
                  </a:schemeClr>
                </a:solidFill>
                <a:latin typeface="Abadi"/>
              </a:rPr>
              <a:t>Display the names of unique launch sites in the space mission</a:t>
            </a:r>
          </a:p>
          <a:p>
            <a:pPr>
              <a:lnSpc>
                <a:spcPct val="100000"/>
              </a:lnSpc>
              <a:spcBef>
                <a:spcPts val="1400"/>
              </a:spcBef>
            </a:pPr>
            <a:r>
              <a:rPr lang="en-US" sz="1600" dirty="0">
                <a:solidFill>
                  <a:schemeClr val="accent3">
                    <a:lumMod val="25000"/>
                  </a:schemeClr>
                </a:solidFill>
                <a:latin typeface="Abadi"/>
              </a:rPr>
              <a:t>Display 5 records where launch sites begin with the string ‘CCA’</a:t>
            </a:r>
          </a:p>
          <a:p>
            <a:pPr>
              <a:lnSpc>
                <a:spcPct val="100000"/>
              </a:lnSpc>
              <a:spcBef>
                <a:spcPts val="1400"/>
              </a:spcBef>
            </a:pPr>
            <a:r>
              <a:rPr lang="en-US" sz="1600" dirty="0">
                <a:solidFill>
                  <a:schemeClr val="accent3">
                    <a:lumMod val="25000"/>
                  </a:schemeClr>
                </a:solidFill>
                <a:latin typeface="Abadi"/>
              </a:rPr>
              <a:t>Display the total payload mass carried by boosters launched by NASA(CRS) </a:t>
            </a:r>
          </a:p>
          <a:p>
            <a:pPr>
              <a:lnSpc>
                <a:spcPct val="100000"/>
              </a:lnSpc>
              <a:spcBef>
                <a:spcPts val="1400"/>
              </a:spcBef>
            </a:pPr>
            <a:r>
              <a:rPr lang="en-US" sz="1600" dirty="0">
                <a:solidFill>
                  <a:schemeClr val="accent3">
                    <a:lumMod val="25000"/>
                  </a:schemeClr>
                </a:solidFill>
                <a:latin typeface="Abadi"/>
              </a:rPr>
              <a:t>Display average payload mass carried by booster version F9 v1.1 </a:t>
            </a:r>
          </a:p>
          <a:p>
            <a:pPr>
              <a:lnSpc>
                <a:spcPct val="100000"/>
              </a:lnSpc>
              <a:spcBef>
                <a:spcPts val="1400"/>
              </a:spcBef>
            </a:pPr>
            <a:r>
              <a:rPr lang="en-US" sz="1600" dirty="0">
                <a:solidFill>
                  <a:schemeClr val="accent3">
                    <a:lumMod val="25000"/>
                  </a:schemeClr>
                </a:solidFill>
                <a:latin typeface="Abadi"/>
              </a:rPr>
              <a:t>List the date when the first successful landing outcome in ground pad was achieved </a:t>
            </a:r>
          </a:p>
          <a:p>
            <a:pPr>
              <a:lnSpc>
                <a:spcPct val="100000"/>
              </a:lnSpc>
              <a:spcBef>
                <a:spcPts val="1400"/>
              </a:spcBef>
            </a:pPr>
            <a:r>
              <a:rPr lang="en-US" sz="1600" dirty="0">
                <a:solidFill>
                  <a:schemeClr val="accent3">
                    <a:lumMod val="25000"/>
                  </a:schemeClr>
                </a:solidFill>
                <a:latin typeface="Abadi"/>
              </a:rPr>
              <a:t>List the names of the boosters which have success in drone ship and have payload mass greater than 4000 but less than 6000 </a:t>
            </a:r>
          </a:p>
          <a:p>
            <a:pPr>
              <a:lnSpc>
                <a:spcPct val="100000"/>
              </a:lnSpc>
              <a:spcBef>
                <a:spcPts val="1400"/>
              </a:spcBef>
            </a:pPr>
            <a:r>
              <a:rPr lang="en-US" sz="1600" dirty="0">
                <a:solidFill>
                  <a:schemeClr val="accent3">
                    <a:lumMod val="25000"/>
                  </a:schemeClr>
                </a:solidFill>
                <a:latin typeface="Abadi"/>
              </a:rPr>
              <a:t>List the total number of successful and failure of mission outcomes </a:t>
            </a:r>
          </a:p>
          <a:p>
            <a:pPr>
              <a:lnSpc>
                <a:spcPct val="100000"/>
              </a:lnSpc>
              <a:spcBef>
                <a:spcPts val="1400"/>
              </a:spcBef>
            </a:pPr>
            <a:r>
              <a:rPr lang="en-US" sz="1600" dirty="0">
                <a:solidFill>
                  <a:schemeClr val="accent3">
                    <a:lumMod val="25000"/>
                  </a:schemeClr>
                </a:solidFill>
                <a:latin typeface="Abadi"/>
              </a:rPr>
              <a:t> List the names of the booster versions which have carried the maximum payload mass</a:t>
            </a:r>
          </a:p>
          <a:p>
            <a:pPr>
              <a:lnSpc>
                <a:spcPct val="100000"/>
              </a:lnSpc>
              <a:spcBef>
                <a:spcPts val="1400"/>
              </a:spcBef>
            </a:pPr>
            <a:r>
              <a:rPr lang="en-US" sz="1600" dirty="0">
                <a:solidFill>
                  <a:schemeClr val="accent3">
                    <a:lumMod val="25000"/>
                  </a:schemeClr>
                </a:solidFill>
                <a:latin typeface="Abadi" panose="020B0604020104020204" pitchFamily="34" charset="0"/>
              </a:rPr>
              <a:t>List the records which will display the month names, failure landing outcomes in drone ship, booster versions, launch site for the months in year 2015 </a:t>
            </a:r>
          </a:p>
          <a:p>
            <a:pPr>
              <a:lnSpc>
                <a:spcPct val="100000"/>
              </a:lnSpc>
              <a:spcBef>
                <a:spcPts val="1400"/>
              </a:spcBef>
            </a:pPr>
            <a:r>
              <a:rPr lang="en-US" sz="1600" dirty="0">
                <a:solidFill>
                  <a:schemeClr val="accent3">
                    <a:lumMod val="25000"/>
                  </a:schemeClr>
                </a:solidFill>
                <a:latin typeface="Abadi" panose="020B0604020104020204" pitchFamily="34" charset="0"/>
              </a:rPr>
              <a:t>Rank the count of successful landing outcomes between the date 04-06-2010 and 20-03-2017 in descending order </a:t>
            </a:r>
          </a:p>
          <a:p>
            <a:endParaRPr lang="en-US" sz="2400" dirty="0"/>
          </a:p>
          <a:p>
            <a:endParaRPr lang="en-US" sz="2400" dirty="0"/>
          </a:p>
          <a:p>
            <a:endParaRPr lang="en-US" sz="2400"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
        <p:nvSpPr>
          <p:cNvPr id="6" name="TextBox 5">
            <a:extLst>
              <a:ext uri="{FF2B5EF4-FFF2-40B4-BE49-F238E27FC236}">
                <a16:creationId xmlns:a16="http://schemas.microsoft.com/office/drawing/2014/main" id="{98272711-4FC5-B16C-F175-E75AA58BD6D4}"/>
              </a:ext>
            </a:extLst>
          </p:cNvPr>
          <p:cNvSpPr txBox="1"/>
          <p:nvPr/>
        </p:nvSpPr>
        <p:spPr>
          <a:xfrm>
            <a:off x="8290560" y="1340644"/>
            <a:ext cx="3337560" cy="2031325"/>
          </a:xfrm>
          <a:prstGeom prst="rect">
            <a:avLst/>
          </a:prstGeom>
          <a:noFill/>
        </p:spPr>
        <p:txBody>
          <a:bodyPr wrap="square">
            <a:spAutoFit/>
          </a:bodyPr>
          <a:lstStyle/>
          <a:p>
            <a:r>
              <a:rPr lang="en-MY" dirty="0">
                <a:hlinkClick r:id="rId3"/>
              </a:rPr>
              <a:t>https://github.com/krystallai1220/Applied-DS-Capstone/blob/4cb4efb8b8bc3ffd7c1bd8a84a9a08d536dbfa63/Assignment%204%20jupyter-labs-eda-sql-coursera_sqllite.ipynb</a:t>
            </a:r>
            <a:endParaRPr lang="en-MY" dirty="0"/>
          </a:p>
          <a:p>
            <a:endParaRPr lang="en-MY" dirty="0"/>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D7A453D2-15D8-4403-815F-291FA16340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8161EA6B-09CA-445B-AB0D-8DF76FA92D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7F85096F-E650-46D6-834C-4054E377021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20" name="Oval 19">
              <a:extLst>
                <a:ext uri="{FF2B5EF4-FFF2-40B4-BE49-F238E27FC236}">
                  <a16:creationId xmlns:a16="http://schemas.microsoft.com/office/drawing/2014/main" id="{5061BE38-1DAF-49A1-AA3A-7BEB3399C0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F8EFFF24-FCC8-4379-9678-AB33115351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1492E8F9-AD41-4334-B292-1AB0F238D2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474B130F-6E67-4737-BE99-2E32DED071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a:extLst>
                <a:ext uri="{FF2B5EF4-FFF2-40B4-BE49-F238E27FC236}">
                  <a16:creationId xmlns:a16="http://schemas.microsoft.com/office/drawing/2014/main" id="{3139C3CB-D4E4-4316-81BE-6D82DB677A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B156963E-8E83-4807-8E22-2CB7D45F1B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 name="Picture 9" descr="Map&#10;&#10;Description automatically generated">
            <a:extLst>
              <a:ext uri="{FF2B5EF4-FFF2-40B4-BE49-F238E27FC236}">
                <a16:creationId xmlns:a16="http://schemas.microsoft.com/office/drawing/2014/main" id="{0E8D55B7-7ABD-4842-4688-9848681AC39D}"/>
              </a:ext>
            </a:extLst>
          </p:cNvPr>
          <p:cNvPicPr>
            <a:picLocks noChangeAspect="1"/>
          </p:cNvPicPr>
          <p:nvPr/>
        </p:nvPicPr>
        <p:blipFill>
          <a:blip r:embed="rId2"/>
          <a:stretch>
            <a:fillRect/>
          </a:stretch>
        </p:blipFill>
        <p:spPr>
          <a:xfrm>
            <a:off x="616765" y="440815"/>
            <a:ext cx="3516933" cy="2136536"/>
          </a:xfrm>
          <a:prstGeom prst="rect">
            <a:avLst/>
          </a:prstGeom>
        </p:spPr>
      </p:pic>
      <p:grpSp>
        <p:nvGrpSpPr>
          <p:cNvPr id="27" name="Group 26">
            <a:extLst>
              <a:ext uri="{FF2B5EF4-FFF2-40B4-BE49-F238E27FC236}">
                <a16:creationId xmlns:a16="http://schemas.microsoft.com/office/drawing/2014/main" id="{975C268C-D419-4123-9FAD-0E2B7F9EE79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474192" y="584794"/>
            <a:ext cx="304800" cy="429768"/>
            <a:chOff x="215328" y="-46937"/>
            <a:chExt cx="304800" cy="2773841"/>
          </a:xfrm>
        </p:grpSpPr>
        <p:cxnSp>
          <p:nvCxnSpPr>
            <p:cNvPr id="28" name="Straight Connector 27">
              <a:extLst>
                <a:ext uri="{FF2B5EF4-FFF2-40B4-BE49-F238E27FC236}">
                  <a16:creationId xmlns:a16="http://schemas.microsoft.com/office/drawing/2014/main" id="{3A7E309C-A3BD-432E-8CB5-F0B6425281E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2F1F621C-4533-4835-ADE2-372F2763A07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8EFC8245-5168-4DAF-930D-09A7BDDA6C1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F192ED34-5046-4043-AEF8-2DF7C480619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pic>
        <p:nvPicPr>
          <p:cNvPr id="8" name="Picture 7" descr="A screenshot of a video game&#10;&#10;Description automatically generated">
            <a:extLst>
              <a:ext uri="{FF2B5EF4-FFF2-40B4-BE49-F238E27FC236}">
                <a16:creationId xmlns:a16="http://schemas.microsoft.com/office/drawing/2014/main" id="{ECAE9884-FD06-032F-2AAF-DED954484B17}"/>
              </a:ext>
            </a:extLst>
          </p:cNvPr>
          <p:cNvPicPr>
            <a:picLocks noChangeAspect="1"/>
          </p:cNvPicPr>
          <p:nvPr/>
        </p:nvPicPr>
        <p:blipFill>
          <a:blip r:embed="rId3"/>
          <a:stretch>
            <a:fillRect/>
          </a:stretch>
        </p:blipFill>
        <p:spPr>
          <a:xfrm>
            <a:off x="4284167" y="440815"/>
            <a:ext cx="3516933" cy="2127744"/>
          </a:xfrm>
          <a:prstGeom prst="rect">
            <a:avLst/>
          </a:prstGeom>
        </p:spPr>
      </p:pic>
      <p:sp>
        <p:nvSpPr>
          <p:cNvPr id="33" name="Rectangle 32">
            <a:extLst>
              <a:ext uri="{FF2B5EF4-FFF2-40B4-BE49-F238E27FC236}">
                <a16:creationId xmlns:a16="http://schemas.microsoft.com/office/drawing/2014/main" id="{B8114C98-A349-4111-A123-E8EAB86AB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5" name="Group 34">
            <a:extLst>
              <a:ext uri="{FF2B5EF4-FFF2-40B4-BE49-F238E27FC236}">
                <a16:creationId xmlns:a16="http://schemas.microsoft.com/office/drawing/2014/main" id="{670FB431-AE18-414D-92F4-1D12D199115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36" name="Straight Connector 35">
              <a:extLst>
                <a:ext uri="{FF2B5EF4-FFF2-40B4-BE49-F238E27FC236}">
                  <a16:creationId xmlns:a16="http://schemas.microsoft.com/office/drawing/2014/main" id="{24467063-D74E-4D42-8790-B9F6D69584B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A1D19BAC-1681-47BC-AAF5-92FAFFF6F4C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94347C2B-E846-452C-97AA-7E254FC1CE8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10EA2B35-7959-4C2A-84AA-FF5D94FEDE9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pic>
        <p:nvPicPr>
          <p:cNvPr id="6" name="Picture 5" descr="Map&#10;&#10;Description automatically generated">
            <a:extLst>
              <a:ext uri="{FF2B5EF4-FFF2-40B4-BE49-F238E27FC236}">
                <a16:creationId xmlns:a16="http://schemas.microsoft.com/office/drawing/2014/main" id="{DB563C1E-77F8-46DC-2A24-9D5F705A5EAD}"/>
              </a:ext>
            </a:extLst>
          </p:cNvPr>
          <p:cNvPicPr>
            <a:picLocks noChangeAspect="1"/>
          </p:cNvPicPr>
          <p:nvPr/>
        </p:nvPicPr>
        <p:blipFill>
          <a:blip r:embed="rId4"/>
          <a:stretch>
            <a:fillRect/>
          </a:stretch>
        </p:blipFill>
        <p:spPr>
          <a:xfrm>
            <a:off x="7951569" y="440815"/>
            <a:ext cx="3516933" cy="2101367"/>
          </a:xfrm>
          <a:prstGeom prst="rect">
            <a:avLst/>
          </a:prstGeom>
        </p:spPr>
      </p:pic>
      <p:sp>
        <p:nvSpPr>
          <p:cNvPr id="41" name="Rectangle 40">
            <a:extLst>
              <a:ext uri="{FF2B5EF4-FFF2-40B4-BE49-F238E27FC236}">
                <a16:creationId xmlns:a16="http://schemas.microsoft.com/office/drawing/2014/main" id="{E2D3D3F2-ABBB-4453-B1C5-1BEBF7E4DD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3" name="Group 42">
            <a:extLst>
              <a:ext uri="{FF2B5EF4-FFF2-40B4-BE49-F238E27FC236}">
                <a16:creationId xmlns:a16="http://schemas.microsoft.com/office/drawing/2014/main" id="{8214E4A5-A0D2-42C4-8D14-D2A7E495F0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44" name="Straight Connector 43">
              <a:extLst>
                <a:ext uri="{FF2B5EF4-FFF2-40B4-BE49-F238E27FC236}">
                  <a16:creationId xmlns:a16="http://schemas.microsoft.com/office/drawing/2014/main" id="{7494D7A0-6B21-41E8-A7D3-0033BBB7915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1E141D7D-32B0-448E-A666-EA8703AFCF2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8D87E268-6345-420F-8B97-B37ED04100E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35E1622E-7FA6-4760-A2BF-A8105EBF7B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3" name="Title 1">
            <a:extLst>
              <a:ext uri="{FF2B5EF4-FFF2-40B4-BE49-F238E27FC236}">
                <a16:creationId xmlns:a16="http://schemas.microsoft.com/office/drawing/2014/main" id="{B28946E4-5BEF-46F0-A56A-E7E85ACA148F}"/>
              </a:ext>
            </a:extLst>
          </p:cNvPr>
          <p:cNvSpPr txBox="1">
            <a:spLocks/>
          </p:cNvSpPr>
          <p:nvPr/>
        </p:nvSpPr>
        <p:spPr>
          <a:xfrm>
            <a:off x="630936" y="4018137"/>
            <a:ext cx="4550664" cy="2129586"/>
          </a:xfrm>
          <a:prstGeom prst="rect">
            <a:avLst/>
          </a:prstGeom>
          <a:noFill/>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800">
                <a:solidFill>
                  <a:schemeClr val="bg1"/>
                </a:solidFill>
                <a:latin typeface="+mj-lt"/>
                <a:ea typeface="+mj-ea"/>
                <a:cs typeface="+mj-cs"/>
              </a:rPr>
              <a:t>Build an Interactive Map with Folium</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486080" y="4018143"/>
            <a:ext cx="5994666" cy="2129599"/>
          </a:xfrm>
          <a:prstGeom prst="rect">
            <a:avLst/>
          </a:prstGeom>
          <a:noFill/>
        </p:spPr>
        <p:txBody>
          <a:bodyPr vert="horz" lIns="91440" tIns="45720" rIns="91440" bIns="45720" rtlCol="0" anchor="t">
            <a:normAutofit/>
          </a:bodyPr>
          <a:lstStyle/>
          <a:p>
            <a:pPr>
              <a:spcBef>
                <a:spcPts val="1400"/>
              </a:spcBef>
            </a:pPr>
            <a:r>
              <a:rPr lang="en-US" sz="1800" dirty="0">
                <a:solidFill>
                  <a:schemeClr val="bg1"/>
                </a:solidFill>
              </a:rPr>
              <a:t>Map objects such as markers, circles, lines, etc. you created and added to a folium map</a:t>
            </a:r>
          </a:p>
          <a:p>
            <a:pPr marL="0"/>
            <a:endParaRPr lang="en-US" sz="1800" dirty="0">
              <a:solidFill>
                <a:schemeClr val="bg1"/>
              </a:solidFill>
            </a:endParaRPr>
          </a:p>
          <a:p>
            <a:endParaRPr lang="en-US" sz="1800" dirty="0">
              <a:solidFill>
                <a:schemeClr val="bg1"/>
              </a:solidFill>
            </a:endParaRPr>
          </a:p>
        </p:txBody>
      </p:sp>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a:xfrm>
            <a:off x="0" y="6309360"/>
            <a:ext cx="640080" cy="548640"/>
          </a:xfrm>
        </p:spPr>
        <p:txBody>
          <a:bodyPr vert="horz" lIns="91440" tIns="45720" rIns="91440" bIns="45720" rtlCol="0" anchor="ctr">
            <a:normAutofit/>
          </a:bodyPr>
          <a:lstStyle/>
          <a:p>
            <a:pPr algn="ctr">
              <a:spcAft>
                <a:spcPts val="600"/>
              </a:spcAft>
            </a:pPr>
            <a:fld id="{5075537C-CA84-1446-933C-8E9D027F9201}" type="slidenum">
              <a:rPr lang="en-US" sz="1200">
                <a:solidFill>
                  <a:schemeClr val="bg1"/>
                </a:solidFill>
                <a:latin typeface="+mn-lt"/>
              </a:rPr>
              <a:pPr algn="ctr">
                <a:spcAft>
                  <a:spcPts val="600"/>
                </a:spcAft>
              </a:pPr>
              <a:t>13</a:t>
            </a:fld>
            <a:endParaRPr lang="en-US" sz="1200">
              <a:solidFill>
                <a:schemeClr val="bg1"/>
              </a:solidFill>
              <a:latin typeface="+mn-lt"/>
            </a:endParaRPr>
          </a:p>
        </p:txBody>
      </p:sp>
      <p:sp>
        <p:nvSpPr>
          <p:cNvPr id="12" name="TextBox 11">
            <a:extLst>
              <a:ext uri="{FF2B5EF4-FFF2-40B4-BE49-F238E27FC236}">
                <a16:creationId xmlns:a16="http://schemas.microsoft.com/office/drawing/2014/main" id="{DF245D58-28A6-3CC0-C84E-E9C59BB2E27B}"/>
              </a:ext>
            </a:extLst>
          </p:cNvPr>
          <p:cNvSpPr txBox="1"/>
          <p:nvPr/>
        </p:nvSpPr>
        <p:spPr>
          <a:xfrm>
            <a:off x="5593204" y="5366234"/>
            <a:ext cx="6096000" cy="1200329"/>
          </a:xfrm>
          <a:prstGeom prst="rect">
            <a:avLst/>
          </a:prstGeom>
          <a:noFill/>
        </p:spPr>
        <p:txBody>
          <a:bodyPr wrap="square">
            <a:spAutoFit/>
          </a:bodyPr>
          <a:lstStyle/>
          <a:p>
            <a:r>
              <a:rPr lang="en-MY" dirty="0">
                <a:hlinkClick r:id="rId5"/>
              </a:rPr>
              <a:t>https://github.com/krystallai1220/Applied-DS-Capstone/blob/4cb4efb8b8bc3ffd7c1bd8a84a9a08d536dbfa63/Assignment%206%20lab_jupyter_launch_site_location.ipynb</a:t>
            </a:r>
            <a:endParaRPr lang="en-MY" dirty="0"/>
          </a:p>
          <a:p>
            <a:endParaRPr lang="en-MY" dirty="0"/>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pic>
        <p:nvPicPr>
          <p:cNvPr id="6" name="Picture 5">
            <a:extLst>
              <a:ext uri="{FF2B5EF4-FFF2-40B4-BE49-F238E27FC236}">
                <a16:creationId xmlns:a16="http://schemas.microsoft.com/office/drawing/2014/main" id="{B0A93465-FB0D-A232-B65B-BF93E9141AA1}"/>
              </a:ext>
            </a:extLst>
          </p:cNvPr>
          <p:cNvPicPr>
            <a:picLocks noChangeAspect="1"/>
          </p:cNvPicPr>
          <p:nvPr/>
        </p:nvPicPr>
        <p:blipFill>
          <a:blip r:embed="rId3"/>
          <a:stretch>
            <a:fillRect/>
          </a:stretch>
        </p:blipFill>
        <p:spPr>
          <a:xfrm>
            <a:off x="320059" y="1461828"/>
            <a:ext cx="5013139" cy="4796823"/>
          </a:xfrm>
          <a:prstGeom prst="rect">
            <a:avLst/>
          </a:prstGeom>
        </p:spPr>
      </p:pic>
      <p:pic>
        <p:nvPicPr>
          <p:cNvPr id="10" name="Picture 9">
            <a:extLst>
              <a:ext uri="{FF2B5EF4-FFF2-40B4-BE49-F238E27FC236}">
                <a16:creationId xmlns:a16="http://schemas.microsoft.com/office/drawing/2014/main" id="{18CCFFA0-C313-005C-B4B3-5BB3F05413F6}"/>
              </a:ext>
            </a:extLst>
          </p:cNvPr>
          <p:cNvPicPr>
            <a:picLocks noChangeAspect="1"/>
          </p:cNvPicPr>
          <p:nvPr/>
        </p:nvPicPr>
        <p:blipFill>
          <a:blip r:embed="rId4"/>
          <a:stretch>
            <a:fillRect/>
          </a:stretch>
        </p:blipFill>
        <p:spPr>
          <a:xfrm>
            <a:off x="5378115" y="1461828"/>
            <a:ext cx="6538743" cy="3666653"/>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3506764" y="2265229"/>
            <a:ext cx="1826433" cy="549049"/>
          </a:xfrm>
          <a:prstGeom prst="rect">
            <a:avLst/>
          </a:prstGeom>
        </p:spPr>
        <p:txBody>
          <a:bodyPr vert="horz" lIns="91440" tIns="45720" rIns="91440" bIns="45720" rtlCol="0" anchor="t">
            <a:normAutofit fontScale="92500" lnSpcReduction="10000"/>
          </a:bodyPr>
          <a:lstStyle/>
          <a:p>
            <a:pPr marL="0" indent="0">
              <a:buNone/>
            </a:pPr>
            <a:r>
              <a:rPr lang="en-US" sz="1800" dirty="0"/>
              <a:t>Dropdown list of launch site</a:t>
            </a:r>
          </a:p>
        </p:txBody>
      </p:sp>
      <p:sp>
        <p:nvSpPr>
          <p:cNvPr id="11" name="Content Placeholder 4">
            <a:extLst>
              <a:ext uri="{FF2B5EF4-FFF2-40B4-BE49-F238E27FC236}">
                <a16:creationId xmlns:a16="http://schemas.microsoft.com/office/drawing/2014/main" id="{650416E8-E5A5-9772-8654-D20E9741B463}"/>
              </a:ext>
            </a:extLst>
          </p:cNvPr>
          <p:cNvSpPr txBox="1">
            <a:spLocks/>
          </p:cNvSpPr>
          <p:nvPr/>
        </p:nvSpPr>
        <p:spPr>
          <a:xfrm>
            <a:off x="3506764" y="4357230"/>
            <a:ext cx="1957307" cy="875896"/>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dirty="0"/>
              <a:t>Pie Chart to show the total successful launch </a:t>
            </a:r>
          </a:p>
        </p:txBody>
      </p:sp>
      <p:sp>
        <p:nvSpPr>
          <p:cNvPr id="12" name="Content Placeholder 4">
            <a:extLst>
              <a:ext uri="{FF2B5EF4-FFF2-40B4-BE49-F238E27FC236}">
                <a16:creationId xmlns:a16="http://schemas.microsoft.com/office/drawing/2014/main" id="{FA000C00-631C-7541-C0A3-3B18C17E3240}"/>
              </a:ext>
            </a:extLst>
          </p:cNvPr>
          <p:cNvSpPr txBox="1">
            <a:spLocks/>
          </p:cNvSpPr>
          <p:nvPr/>
        </p:nvSpPr>
        <p:spPr>
          <a:xfrm>
            <a:off x="1551203" y="6350068"/>
            <a:ext cx="3555902" cy="494704"/>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dirty="0"/>
              <a:t>Slider to select the payload range</a:t>
            </a:r>
          </a:p>
        </p:txBody>
      </p:sp>
      <p:sp>
        <p:nvSpPr>
          <p:cNvPr id="13" name="Content Placeholder 4">
            <a:extLst>
              <a:ext uri="{FF2B5EF4-FFF2-40B4-BE49-F238E27FC236}">
                <a16:creationId xmlns:a16="http://schemas.microsoft.com/office/drawing/2014/main" id="{16E50675-B5E4-17B2-211F-49C50783F72C}"/>
              </a:ext>
            </a:extLst>
          </p:cNvPr>
          <p:cNvSpPr txBox="1">
            <a:spLocks/>
          </p:cNvSpPr>
          <p:nvPr/>
        </p:nvSpPr>
        <p:spPr>
          <a:xfrm>
            <a:off x="9032407" y="5040122"/>
            <a:ext cx="2929368" cy="875896"/>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dirty="0"/>
              <a:t>Scatter chart to show the correlation between the payload and launch success</a:t>
            </a:r>
          </a:p>
        </p:txBody>
      </p:sp>
      <p:cxnSp>
        <p:nvCxnSpPr>
          <p:cNvPr id="15" name="Straight Arrow Connector 14">
            <a:extLst>
              <a:ext uri="{FF2B5EF4-FFF2-40B4-BE49-F238E27FC236}">
                <a16:creationId xmlns:a16="http://schemas.microsoft.com/office/drawing/2014/main" id="{7D802ACA-0532-B2AA-2A29-B82E06C67E23}"/>
              </a:ext>
            </a:extLst>
          </p:cNvPr>
          <p:cNvCxnSpPr>
            <a:cxnSpLocks/>
          </p:cNvCxnSpPr>
          <p:nvPr/>
        </p:nvCxnSpPr>
        <p:spPr>
          <a:xfrm flipH="1" flipV="1">
            <a:off x="2651760" y="2265229"/>
            <a:ext cx="855004" cy="2745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823453DE-22A4-B0FB-8800-AD9E01DC5509}"/>
              </a:ext>
            </a:extLst>
          </p:cNvPr>
          <p:cNvCxnSpPr/>
          <p:nvPr/>
        </p:nvCxnSpPr>
        <p:spPr>
          <a:xfrm flipH="1" flipV="1">
            <a:off x="3555246" y="4008120"/>
            <a:ext cx="559554" cy="3491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FEE81430-0E14-29EA-B2EF-9DE869F0BD21}"/>
              </a:ext>
            </a:extLst>
          </p:cNvPr>
          <p:cNvCxnSpPr>
            <a:cxnSpLocks/>
          </p:cNvCxnSpPr>
          <p:nvPr/>
        </p:nvCxnSpPr>
        <p:spPr>
          <a:xfrm flipH="1" flipV="1">
            <a:off x="734028" y="6226392"/>
            <a:ext cx="817175" cy="2473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E0B37A64-2A8B-917B-D3B6-AF37FE9B91F6}"/>
              </a:ext>
            </a:extLst>
          </p:cNvPr>
          <p:cNvCxnSpPr/>
          <p:nvPr/>
        </p:nvCxnSpPr>
        <p:spPr>
          <a:xfrm flipH="1" flipV="1">
            <a:off x="9577086" y="4444103"/>
            <a:ext cx="500412" cy="5412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C7B28386-B43B-EA0D-A3EF-316A895F6BF0}"/>
              </a:ext>
            </a:extLst>
          </p:cNvPr>
          <p:cNvSpPr txBox="1"/>
          <p:nvPr/>
        </p:nvSpPr>
        <p:spPr>
          <a:xfrm>
            <a:off x="5469313" y="5873579"/>
            <a:ext cx="5303539" cy="1200329"/>
          </a:xfrm>
          <a:prstGeom prst="rect">
            <a:avLst/>
          </a:prstGeom>
          <a:noFill/>
        </p:spPr>
        <p:txBody>
          <a:bodyPr wrap="square">
            <a:spAutoFit/>
          </a:bodyPr>
          <a:lstStyle/>
          <a:p>
            <a:r>
              <a:rPr lang="en-MY" dirty="0">
                <a:hlinkClick r:id="rId5"/>
              </a:rPr>
              <a:t>https://github.com/krystallai1220/Applied-DS-Capstone/blob/d63d1a1014014f56f7b9c63146ec7eb6458854e2/Assignment%207%20spacex_dash_app.py</a:t>
            </a:r>
            <a:endParaRPr lang="en-MY" dirty="0"/>
          </a:p>
          <a:p>
            <a:endParaRPr lang="en-MY" dirty="0"/>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8572109" cy="4351338"/>
          </a:xfrm>
          <a:prstGeom prst="rect">
            <a:avLst/>
          </a:prstGeom>
        </p:spPr>
        <p:txBody>
          <a:bodyPr>
            <a:normAutofit/>
          </a:bodyPr>
          <a:lstStyle/>
          <a:p>
            <a:pPr marL="514350" indent="-514350">
              <a:buAutoNum type="arabicPeriod"/>
            </a:pPr>
            <a:r>
              <a:rPr lang="en-US" sz="2200" dirty="0">
                <a:latin typeface="Abadi" panose="020B0604020104020204" pitchFamily="34" charset="0"/>
              </a:rPr>
              <a:t>Developing the Model </a:t>
            </a:r>
            <a:br>
              <a:rPr lang="en-US" sz="2200" dirty="0">
                <a:latin typeface="Abadi" panose="020B0604020104020204" pitchFamily="34" charset="0"/>
              </a:rPr>
            </a:br>
            <a:r>
              <a:rPr lang="en-US" sz="2200" dirty="0">
                <a:latin typeface="Abadi" panose="020B0604020104020204" pitchFamily="34" charset="0"/>
              </a:rPr>
              <a:t>- Standardize the data </a:t>
            </a:r>
            <a:br>
              <a:rPr lang="en-US" sz="2200" dirty="0">
                <a:latin typeface="Abadi" panose="020B0604020104020204" pitchFamily="34" charset="0"/>
              </a:rPr>
            </a:br>
            <a:r>
              <a:rPr lang="en-US" sz="2200" dirty="0">
                <a:latin typeface="Abadi" panose="020B0604020104020204" pitchFamily="34" charset="0"/>
              </a:rPr>
              <a:t>- Splitting the data into training and test dataset </a:t>
            </a:r>
            <a:br>
              <a:rPr lang="en-US" sz="2200" dirty="0">
                <a:latin typeface="Abadi" panose="020B0604020104020204" pitchFamily="34" charset="0"/>
              </a:rPr>
            </a:br>
            <a:r>
              <a:rPr lang="en-US" sz="2200" dirty="0">
                <a:latin typeface="Abadi" panose="020B0604020104020204" pitchFamily="34" charset="0"/>
              </a:rPr>
              <a:t>- Build Grid Search CV model and fit the data </a:t>
            </a:r>
          </a:p>
          <a:p>
            <a:pPr marL="514350" indent="-514350">
              <a:buAutoNum type="arabicPeriod"/>
            </a:pPr>
            <a:r>
              <a:rPr lang="en-US" sz="2200" dirty="0">
                <a:latin typeface="Abadi" panose="020B0604020104020204" pitchFamily="34" charset="0"/>
              </a:rPr>
              <a:t>Model Performance Evaluation </a:t>
            </a:r>
            <a:br>
              <a:rPr lang="en-US" sz="2200" dirty="0">
                <a:latin typeface="Abadi" panose="020B0604020104020204" pitchFamily="34" charset="0"/>
              </a:rPr>
            </a:br>
            <a:r>
              <a:rPr lang="en-US" sz="2200" dirty="0">
                <a:latin typeface="Abadi" panose="020B0604020104020204" pitchFamily="34" charset="0"/>
              </a:rPr>
              <a:t>- Evaluate the accuracies </a:t>
            </a:r>
            <a:br>
              <a:rPr lang="en-US" sz="2200" dirty="0">
                <a:latin typeface="Abadi" panose="020B0604020104020204" pitchFamily="34" charset="0"/>
              </a:rPr>
            </a:br>
            <a:r>
              <a:rPr lang="en-US" sz="2200" dirty="0">
                <a:latin typeface="Abadi" panose="020B0604020104020204" pitchFamily="34" charset="0"/>
              </a:rPr>
              <a:t>- Plotting the confusion matrix </a:t>
            </a:r>
            <a:br>
              <a:rPr lang="en-US" sz="2200" dirty="0">
                <a:latin typeface="Abadi" panose="020B0604020104020204" pitchFamily="34" charset="0"/>
              </a:rPr>
            </a:br>
            <a:r>
              <a:rPr lang="en-US" sz="2200" dirty="0">
                <a:latin typeface="Abadi" panose="020B0604020104020204" pitchFamily="34" charset="0"/>
              </a:rPr>
              <a:t>- Visualizing the results </a:t>
            </a:r>
          </a:p>
          <a:p>
            <a:pPr marL="514350" indent="-514350">
              <a:buAutoNum type="arabicPeriod"/>
            </a:pPr>
            <a:r>
              <a:rPr lang="en-US" sz="2200" dirty="0">
                <a:latin typeface="Abadi" panose="020B0604020104020204" pitchFamily="34" charset="0"/>
              </a:rPr>
              <a:t>Select the Optimal Model </a:t>
            </a:r>
            <a:br>
              <a:rPr lang="en-US" sz="2200" dirty="0">
                <a:latin typeface="Abadi" panose="020B0604020104020204" pitchFamily="34" charset="0"/>
              </a:rPr>
            </a:br>
            <a:r>
              <a:rPr lang="en-US" sz="2200" dirty="0">
                <a:latin typeface="Abadi" panose="020B0604020104020204" pitchFamily="34" charset="0"/>
              </a:rPr>
              <a:t>- Find the best hyperparameters for the models </a:t>
            </a:r>
            <a:br>
              <a:rPr lang="en-US" sz="2200" dirty="0">
                <a:latin typeface="Abadi" panose="020B0604020104020204" pitchFamily="34" charset="0"/>
              </a:rPr>
            </a:br>
            <a:r>
              <a:rPr lang="en-US" sz="2200" dirty="0">
                <a:latin typeface="Abadi" panose="020B0604020104020204" pitchFamily="34" charset="0"/>
              </a:rPr>
              <a:t>- Choose the best model with the highest accuracy </a:t>
            </a: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6" name="TextBox 5">
            <a:extLst>
              <a:ext uri="{FF2B5EF4-FFF2-40B4-BE49-F238E27FC236}">
                <a16:creationId xmlns:a16="http://schemas.microsoft.com/office/drawing/2014/main" id="{797FFD25-A937-6051-095D-F8004EF173EC}"/>
              </a:ext>
            </a:extLst>
          </p:cNvPr>
          <p:cNvSpPr txBox="1"/>
          <p:nvPr/>
        </p:nvSpPr>
        <p:spPr>
          <a:xfrm>
            <a:off x="7917570" y="2138949"/>
            <a:ext cx="3786750" cy="2031325"/>
          </a:xfrm>
          <a:prstGeom prst="rect">
            <a:avLst/>
          </a:prstGeom>
          <a:noFill/>
        </p:spPr>
        <p:txBody>
          <a:bodyPr wrap="square">
            <a:spAutoFit/>
          </a:bodyPr>
          <a:lstStyle/>
          <a:p>
            <a:r>
              <a:rPr lang="en-MY" dirty="0">
                <a:hlinkClick r:id="rId3"/>
              </a:rPr>
              <a:t>https://github.com/krystallai1220/Applied-DS-Capstone/blob/3438f7413f050a962bb2b1382cecc3e81479fc05/Assignment%208%20SpaceX_Machine%20Learning%20Prediction_Part_5.ipynb</a:t>
            </a:r>
            <a:endParaRPr lang="en-MY" dirty="0"/>
          </a:p>
          <a:p>
            <a:endParaRPr lang="en-MY" dirty="0"/>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10515600" cy="372478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KSC LC 39A has the most successful launches from all the sites. </a:t>
            </a:r>
          </a:p>
          <a:p>
            <a:pPr>
              <a:lnSpc>
                <a:spcPct val="100000"/>
              </a:lnSpc>
              <a:spcBef>
                <a:spcPts val="1400"/>
              </a:spcBef>
            </a:pPr>
            <a:r>
              <a:rPr lang="en-US" sz="2200" dirty="0">
                <a:solidFill>
                  <a:schemeClr val="accent3">
                    <a:lumMod val="25000"/>
                  </a:schemeClr>
                </a:solidFill>
                <a:latin typeface="Abadi" panose="020B0604020104020204" pitchFamily="34" charset="0"/>
              </a:rPr>
              <a:t>Orbit GEO, HEO, SSO, ES L1 has the best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Low weighted payloads have higher success rate than the heavier payload. </a:t>
            </a:r>
          </a:p>
          <a:p>
            <a:pPr>
              <a:lnSpc>
                <a:spcPct val="100000"/>
              </a:lnSpc>
              <a:spcBef>
                <a:spcPts val="1400"/>
              </a:spcBef>
            </a:pPr>
            <a:r>
              <a:rPr lang="en-US" sz="2200" dirty="0">
                <a:solidFill>
                  <a:schemeClr val="accent3">
                    <a:lumMod val="25000"/>
                  </a:schemeClr>
                </a:solidFill>
                <a:latin typeface="Abadi" panose="020B0604020104020204" pitchFamily="34" charset="0"/>
              </a:rPr>
              <a:t>All the models perform similarly good, but Decision Tree has the best performance in terms of the prediction accuracy of the dataset. </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5733710"/>
            <a:ext cx="9193427" cy="693501"/>
          </a:xfrm>
          <a:prstGeom prst="rect">
            <a:avLst/>
          </a:prstGeom>
        </p:spPr>
        <p:txBody>
          <a:bodyPr>
            <a:noAutofit/>
          </a:bodyPr>
          <a:lstStyle/>
          <a:p>
            <a:pPr>
              <a:lnSpc>
                <a:spcPct val="100000"/>
              </a:lnSpc>
              <a:spcBef>
                <a:spcPts val="1400"/>
              </a:spcBef>
            </a:pPr>
            <a:r>
              <a:rPr lang="en-US" sz="2200" b="0" i="0" u="none" strike="noStrike" dirty="0">
                <a:solidFill>
                  <a:srgbClr val="1F1F1F"/>
                </a:solidFill>
                <a:effectLst/>
                <a:latin typeface="Abadi" panose="020B0604020104020204" pitchFamily="34" charset="0"/>
              </a:rPr>
              <a:t>CCAFS LC-40 has a success rate of 60% but if the flight number is above 80, the success rate is 100%.</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5C065A94-49D7-CBBF-0954-F31B007A2E25}"/>
              </a:ext>
            </a:extLst>
          </p:cNvPr>
          <p:cNvPicPr>
            <a:picLocks noChangeAspect="1"/>
          </p:cNvPicPr>
          <p:nvPr/>
        </p:nvPicPr>
        <p:blipFill>
          <a:blip r:embed="rId3"/>
          <a:stretch>
            <a:fillRect/>
          </a:stretch>
        </p:blipFill>
        <p:spPr>
          <a:xfrm>
            <a:off x="2055430" y="1527622"/>
            <a:ext cx="7944761" cy="3766164"/>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a:extLst>
              <a:ext uri="{FF2B5EF4-FFF2-40B4-BE49-F238E27FC236}">
                <a16:creationId xmlns:a16="http://schemas.microsoft.com/office/drawing/2014/main" id="{AA3638ED-37FF-29A2-4B1D-EEAD4A7F9091}"/>
              </a:ext>
            </a:extLst>
          </p:cNvPr>
          <p:cNvPicPr>
            <a:picLocks noChangeAspect="1"/>
          </p:cNvPicPr>
          <p:nvPr/>
        </p:nvPicPr>
        <p:blipFill>
          <a:blip r:embed="rId3"/>
          <a:stretch>
            <a:fillRect/>
          </a:stretch>
        </p:blipFill>
        <p:spPr>
          <a:xfrm>
            <a:off x="2958735" y="1367555"/>
            <a:ext cx="6138152" cy="4122890"/>
          </a:xfrm>
          <a:prstGeom prst="rect">
            <a:avLst/>
          </a:prstGeom>
        </p:spPr>
      </p:pic>
      <p:sp>
        <p:nvSpPr>
          <p:cNvPr id="7" name="Content Placeholder 2">
            <a:extLst>
              <a:ext uri="{FF2B5EF4-FFF2-40B4-BE49-F238E27FC236}">
                <a16:creationId xmlns:a16="http://schemas.microsoft.com/office/drawing/2014/main" id="{14C59456-7BF9-8F3E-18C7-9BDDC42FD2FE}"/>
              </a:ext>
            </a:extLst>
          </p:cNvPr>
          <p:cNvSpPr txBox="1">
            <a:spLocks/>
          </p:cNvSpPr>
          <p:nvPr/>
        </p:nvSpPr>
        <p:spPr>
          <a:xfrm>
            <a:off x="770011" y="5733710"/>
            <a:ext cx="9989429" cy="693501"/>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b="0" i="0" u="none" strike="noStrike" dirty="0">
                <a:solidFill>
                  <a:srgbClr val="1F1F1F"/>
                </a:solidFill>
                <a:effectLst/>
                <a:latin typeface="Abadi" panose="020B0604020104020204" pitchFamily="34" charset="0"/>
              </a:rPr>
              <a:t>In the payload vs launch site scatter point chart, for the VAFB-SLC launch site, there are no rockets launched for heavy payload mass (greater than 10000). </a:t>
            </a: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34028" y="6025573"/>
            <a:ext cx="9075029" cy="929640"/>
          </a:xfrm>
          <a:prstGeom prst="rect">
            <a:avLst/>
          </a:prstGeom>
        </p:spPr>
        <p:txBody>
          <a:bodyPr>
            <a:normAutofit/>
          </a:bodyPr>
          <a:lstStyle/>
          <a:p>
            <a:pPr>
              <a:lnSpc>
                <a:spcPct val="100000"/>
              </a:lnSpc>
              <a:spcBef>
                <a:spcPts val="1400"/>
              </a:spcBef>
            </a:pPr>
            <a:r>
              <a:rPr lang="en-US" sz="2200" b="0" i="0" u="none" strike="noStrike" dirty="0">
                <a:solidFill>
                  <a:srgbClr val="1F1F1F"/>
                </a:solidFill>
                <a:effectLst/>
                <a:latin typeface="Abadi" panose="020B0604020104020204" pitchFamily="34" charset="0"/>
              </a:rPr>
              <a:t>Orbit ES-L1, GEO, HEO, and SSO have the same highest success rate.</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a:extLst>
              <a:ext uri="{FF2B5EF4-FFF2-40B4-BE49-F238E27FC236}">
                <a16:creationId xmlns:a16="http://schemas.microsoft.com/office/drawing/2014/main" id="{29DFF348-37D7-DBBF-0ACE-E1AFD8E51F2C}"/>
              </a:ext>
            </a:extLst>
          </p:cNvPr>
          <p:cNvPicPr>
            <a:picLocks noChangeAspect="1"/>
          </p:cNvPicPr>
          <p:nvPr/>
        </p:nvPicPr>
        <p:blipFill>
          <a:blip r:embed="rId3"/>
          <a:stretch>
            <a:fillRect/>
          </a:stretch>
        </p:blipFill>
        <p:spPr>
          <a:xfrm>
            <a:off x="3280563" y="1374650"/>
            <a:ext cx="5494496" cy="4519052"/>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5366850"/>
            <a:ext cx="9359599" cy="1661160"/>
          </a:xfrm>
          <a:prstGeom prst="rect">
            <a:avLst/>
          </a:prstGeom>
        </p:spPr>
        <p:txBody>
          <a:bodyPr>
            <a:normAutofit/>
          </a:bodyPr>
          <a:lstStyle/>
          <a:p>
            <a:pPr>
              <a:lnSpc>
                <a:spcPct val="100000"/>
              </a:lnSpc>
              <a:spcBef>
                <a:spcPts val="1400"/>
              </a:spcBef>
            </a:pPr>
            <a:r>
              <a:rPr lang="en-US" sz="2200" b="0" i="0" u="none" strike="noStrike" dirty="0">
                <a:solidFill>
                  <a:srgbClr val="1F1F1F"/>
                </a:solidFill>
                <a:effectLst/>
                <a:latin typeface="Abadi" panose="020B0604020104020204" pitchFamily="34" charset="0"/>
              </a:rPr>
              <a:t>In the LEO Orbit the Success appears related to the number of flights, on the other hand, there seems to be no relationship between flight number when in GTO orbit. </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16E91D0D-0DE3-A9FA-FA3D-7BE9F7F7C9CD}"/>
              </a:ext>
            </a:extLst>
          </p:cNvPr>
          <p:cNvPicPr>
            <a:picLocks noChangeAspect="1"/>
          </p:cNvPicPr>
          <p:nvPr/>
        </p:nvPicPr>
        <p:blipFill>
          <a:blip r:embed="rId3"/>
          <a:stretch>
            <a:fillRect/>
          </a:stretch>
        </p:blipFill>
        <p:spPr>
          <a:xfrm>
            <a:off x="2062390" y="1596277"/>
            <a:ext cx="8067220" cy="3752963"/>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5345487"/>
            <a:ext cx="9654149" cy="1371600"/>
          </a:xfrm>
          <a:prstGeom prst="rect">
            <a:avLst/>
          </a:prstGeom>
        </p:spPr>
        <p:txBody>
          <a:bodyPr>
            <a:noAutofit/>
          </a:bodyPr>
          <a:lstStyle/>
          <a:p>
            <a:pPr>
              <a:lnSpc>
                <a:spcPct val="100000"/>
              </a:lnSpc>
              <a:spcBef>
                <a:spcPts val="1400"/>
              </a:spcBef>
            </a:pPr>
            <a:r>
              <a:rPr lang="en-US" sz="2200" b="0" i="0" u="none" strike="noStrike" dirty="0">
                <a:solidFill>
                  <a:srgbClr val="1F1F1F"/>
                </a:solidFill>
                <a:effectLst/>
                <a:latin typeface="Abadi" panose="020B0604020104020204" pitchFamily="34" charset="0"/>
              </a:rPr>
              <a:t>With heavy payloads the successful landing or positive landing rate are more for Polar, LEO, and ISS. However, for GTO we cannot distinguish this well as both positive landing rate and negative landing (unsuccessful mission) are both there. </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D9ACEF42-8823-D74C-1A56-685810B0C1AF}"/>
              </a:ext>
            </a:extLst>
          </p:cNvPr>
          <p:cNvPicPr>
            <a:picLocks noChangeAspect="1"/>
          </p:cNvPicPr>
          <p:nvPr/>
        </p:nvPicPr>
        <p:blipFill>
          <a:blip r:embed="rId3"/>
          <a:stretch>
            <a:fillRect/>
          </a:stretch>
        </p:blipFill>
        <p:spPr>
          <a:xfrm>
            <a:off x="2013771" y="1512513"/>
            <a:ext cx="8164458" cy="3832974"/>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5701054"/>
            <a:ext cx="8648309" cy="1202665"/>
          </a:xfrm>
          <a:prstGeom prst="rect">
            <a:avLst/>
          </a:prstGeom>
        </p:spPr>
        <p:txBody>
          <a:bodyPr>
            <a:normAutofit/>
          </a:bodyPr>
          <a:lstStyle/>
          <a:p>
            <a:pPr>
              <a:lnSpc>
                <a:spcPct val="100000"/>
              </a:lnSpc>
              <a:spcBef>
                <a:spcPts val="1400"/>
              </a:spcBef>
            </a:pPr>
            <a:r>
              <a:rPr lang="en-US" sz="2200" b="0" i="0" u="none" strike="noStrike" dirty="0">
                <a:solidFill>
                  <a:srgbClr val="1F1F1F"/>
                </a:solidFill>
                <a:effectLst/>
                <a:latin typeface="Abadi" panose="020B0604020104020204" pitchFamily="34" charset="0"/>
              </a:rPr>
              <a:t>The success rate since 2013 kept increasing till 2020. </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6F99C9B2-196F-65CD-B8BA-97AF863EF0CC}"/>
              </a:ext>
            </a:extLst>
          </p:cNvPr>
          <p:cNvPicPr>
            <a:picLocks noChangeAspect="1"/>
          </p:cNvPicPr>
          <p:nvPr/>
        </p:nvPicPr>
        <p:blipFill>
          <a:blip r:embed="rId3"/>
          <a:stretch>
            <a:fillRect/>
          </a:stretch>
        </p:blipFill>
        <p:spPr>
          <a:xfrm>
            <a:off x="3245873" y="1344749"/>
            <a:ext cx="5700254" cy="4168501"/>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Here shows the launch site names</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a:extLst>
              <a:ext uri="{FF2B5EF4-FFF2-40B4-BE49-F238E27FC236}">
                <a16:creationId xmlns:a16="http://schemas.microsoft.com/office/drawing/2014/main" id="{09F312C2-4C33-04A1-C62A-8F0B9819A16C}"/>
              </a:ext>
            </a:extLst>
          </p:cNvPr>
          <p:cNvPicPr>
            <a:picLocks noChangeAspect="1"/>
          </p:cNvPicPr>
          <p:nvPr/>
        </p:nvPicPr>
        <p:blipFill>
          <a:blip r:embed="rId3"/>
          <a:stretch>
            <a:fillRect/>
          </a:stretch>
        </p:blipFill>
        <p:spPr>
          <a:xfrm>
            <a:off x="5753491" y="1738203"/>
            <a:ext cx="3847709" cy="4374792"/>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465543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Showing 5 records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BC998006-3A81-A4DD-609F-3F37B6C166F3}"/>
              </a:ext>
            </a:extLst>
          </p:cNvPr>
          <p:cNvPicPr>
            <a:picLocks noChangeAspect="1"/>
          </p:cNvPicPr>
          <p:nvPr/>
        </p:nvPicPr>
        <p:blipFill>
          <a:blip r:embed="rId3"/>
          <a:stretch>
            <a:fillRect/>
          </a:stretch>
        </p:blipFill>
        <p:spPr>
          <a:xfrm>
            <a:off x="5699859" y="1426739"/>
            <a:ext cx="3566061" cy="5105098"/>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447255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Calculating the total payload carried by boosters from NASA (CRS) which is 45596kg.</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DEB73A1D-A416-6CD9-1803-6AC24C5AC8C5}"/>
              </a:ext>
            </a:extLst>
          </p:cNvPr>
          <p:cNvPicPr>
            <a:picLocks noChangeAspect="1"/>
          </p:cNvPicPr>
          <p:nvPr/>
        </p:nvPicPr>
        <p:blipFill>
          <a:blip r:embed="rId3"/>
          <a:stretch>
            <a:fillRect/>
          </a:stretch>
        </p:blipFill>
        <p:spPr>
          <a:xfrm>
            <a:off x="5497309" y="1766462"/>
            <a:ext cx="4954822" cy="4259111"/>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515835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Calculating the average payload mass carried by booster version F9 v1.1 which is 340.4kg</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Average Payload Mass by F9 v1.1</a:t>
            </a:r>
            <a:endParaRPr lang="en-US" dirty="0">
              <a:solidFill>
                <a:srgbClr val="0B49CB"/>
              </a:solidFill>
              <a:latin typeface="Abadi"/>
            </a:endParaRPr>
          </a:p>
        </p:txBody>
      </p:sp>
      <p:pic>
        <p:nvPicPr>
          <p:cNvPr id="6" name="Picture 5">
            <a:extLst>
              <a:ext uri="{FF2B5EF4-FFF2-40B4-BE49-F238E27FC236}">
                <a16:creationId xmlns:a16="http://schemas.microsoft.com/office/drawing/2014/main" id="{6CE68E0F-87BC-FF5A-E7E8-E34F5C580387}"/>
              </a:ext>
            </a:extLst>
          </p:cNvPr>
          <p:cNvPicPr>
            <a:picLocks noChangeAspect="1"/>
          </p:cNvPicPr>
          <p:nvPr/>
        </p:nvPicPr>
        <p:blipFill>
          <a:blip r:embed="rId3"/>
          <a:stretch>
            <a:fillRect/>
          </a:stretch>
        </p:blipFill>
        <p:spPr>
          <a:xfrm>
            <a:off x="6263640" y="1825625"/>
            <a:ext cx="5261045" cy="3203575"/>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5325990"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Found the dates of the first successful landing outcome on ground pad which is 01-03-2013 using MIN function</a:t>
            </a:r>
            <a:endParaRPr lang="en-US" dirty="0">
              <a:solidFill>
                <a:schemeClr val="accent3">
                  <a:lumMod val="25000"/>
                </a:schemeClr>
              </a:solidFill>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3B43C532-66B5-F8BC-3672-720981B707CA}"/>
              </a:ext>
            </a:extLst>
          </p:cNvPr>
          <p:cNvPicPr>
            <a:picLocks noChangeAspect="1"/>
          </p:cNvPicPr>
          <p:nvPr/>
        </p:nvPicPr>
        <p:blipFill>
          <a:blip r:embed="rId3"/>
          <a:stretch>
            <a:fillRect/>
          </a:stretch>
        </p:blipFill>
        <p:spPr>
          <a:xfrm>
            <a:off x="6521390" y="1821040"/>
            <a:ext cx="4192330" cy="3812851"/>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4777350"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names of boosters which have successfully landed on drone ship and had payload mass greater than 4000 but less than 6000</a:t>
            </a: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Successful Drone Ship Landing with Payload between 4000 and 6000</a:t>
            </a:r>
            <a:endParaRPr lang="en-US" dirty="0">
              <a:solidFill>
                <a:srgbClr val="0B49CB"/>
              </a:solidFill>
              <a:latin typeface="Abadi"/>
            </a:endParaRPr>
          </a:p>
        </p:txBody>
      </p:sp>
      <p:pic>
        <p:nvPicPr>
          <p:cNvPr id="3" name="Picture 2">
            <a:extLst>
              <a:ext uri="{FF2B5EF4-FFF2-40B4-BE49-F238E27FC236}">
                <a16:creationId xmlns:a16="http://schemas.microsoft.com/office/drawing/2014/main" id="{9525C7CD-2350-C1FC-E83B-9BB219F03CE9}"/>
              </a:ext>
            </a:extLst>
          </p:cNvPr>
          <p:cNvPicPr>
            <a:picLocks noChangeAspect="1"/>
          </p:cNvPicPr>
          <p:nvPr/>
        </p:nvPicPr>
        <p:blipFill>
          <a:blip r:embed="rId3"/>
          <a:stretch>
            <a:fillRect/>
          </a:stretch>
        </p:blipFill>
        <p:spPr>
          <a:xfrm>
            <a:off x="5841664" y="1520769"/>
            <a:ext cx="4244708" cy="4961050"/>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1491343"/>
            <a:ext cx="7072577" cy="4935867"/>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br>
              <a:rPr lang="en-US" sz="2200" dirty="0">
                <a:solidFill>
                  <a:schemeClr val="accent3">
                    <a:lumMod val="25000"/>
                  </a:schemeClr>
                </a:solidFill>
                <a:latin typeface="Abadi" panose="020B0604020104020204" pitchFamily="34" charset="0"/>
              </a:rPr>
            </a:br>
            <a:r>
              <a:rPr lang="en-US" sz="2200" dirty="0">
                <a:solidFill>
                  <a:schemeClr val="accent3">
                    <a:lumMod val="25000"/>
                  </a:schemeClr>
                </a:solidFill>
                <a:latin typeface="Abadi" panose="020B0604020104020204" pitchFamily="34" charset="0"/>
              </a:rPr>
              <a:t>- Data Collection &amp; Data Wrangling Methodology</a:t>
            </a:r>
            <a:br>
              <a:rPr lang="en-US" sz="2200" dirty="0">
                <a:solidFill>
                  <a:schemeClr val="accent3">
                    <a:lumMod val="25000"/>
                  </a:schemeClr>
                </a:solidFill>
                <a:latin typeface="Abadi" panose="020B0604020104020204" pitchFamily="34" charset="0"/>
              </a:rPr>
            </a:br>
            <a:r>
              <a:rPr lang="en-US" sz="2200" dirty="0">
                <a:solidFill>
                  <a:schemeClr val="accent3">
                    <a:lumMod val="25000"/>
                  </a:schemeClr>
                </a:solidFill>
                <a:latin typeface="Abadi" panose="020B0604020104020204" pitchFamily="34" charset="0"/>
              </a:rPr>
              <a:t>- EDA and Interactive Visual Analytics Methodology</a:t>
            </a:r>
            <a:br>
              <a:rPr lang="en-US" sz="2200" dirty="0">
                <a:solidFill>
                  <a:schemeClr val="accent3">
                    <a:lumMod val="25000"/>
                  </a:schemeClr>
                </a:solidFill>
                <a:latin typeface="Abadi" panose="020B0604020104020204" pitchFamily="34" charset="0"/>
              </a:rPr>
            </a:br>
            <a:r>
              <a:rPr lang="en-US" sz="2200" dirty="0">
                <a:solidFill>
                  <a:schemeClr val="accent3">
                    <a:lumMod val="25000"/>
                  </a:schemeClr>
                </a:solidFill>
                <a:latin typeface="Abadi" panose="020B0604020104020204" pitchFamily="34" charset="0"/>
              </a:rPr>
              <a:t>- Predictive Analysis Methodology</a:t>
            </a:r>
          </a:p>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br>
              <a:rPr lang="en-US" sz="2200" dirty="0">
                <a:solidFill>
                  <a:schemeClr val="accent3">
                    <a:lumMod val="25000"/>
                  </a:schemeClr>
                </a:solidFill>
                <a:latin typeface="Abadi" panose="020B0604020104020204" pitchFamily="34" charset="0"/>
              </a:rPr>
            </a:br>
            <a:r>
              <a:rPr lang="en-US" sz="2200" dirty="0">
                <a:solidFill>
                  <a:schemeClr val="accent3">
                    <a:lumMod val="25000"/>
                  </a:schemeClr>
                </a:solidFill>
                <a:latin typeface="Abadi" panose="020B0604020104020204" pitchFamily="34" charset="0"/>
              </a:rPr>
              <a:t>- EDA with Visualization Results</a:t>
            </a:r>
            <a:br>
              <a:rPr lang="en-US" sz="2200" dirty="0">
                <a:solidFill>
                  <a:schemeClr val="accent3">
                    <a:lumMod val="25000"/>
                  </a:schemeClr>
                </a:solidFill>
                <a:latin typeface="Abadi" panose="020B0604020104020204" pitchFamily="34" charset="0"/>
              </a:rPr>
            </a:br>
            <a:r>
              <a:rPr lang="en-US" sz="2200" dirty="0">
                <a:solidFill>
                  <a:schemeClr val="accent3">
                    <a:lumMod val="25000"/>
                  </a:schemeClr>
                </a:solidFill>
                <a:latin typeface="Abadi" panose="020B0604020104020204" pitchFamily="34" charset="0"/>
              </a:rPr>
              <a:t>- EDA with SQL Results</a:t>
            </a:r>
            <a:br>
              <a:rPr lang="en-US" sz="2200" dirty="0">
                <a:solidFill>
                  <a:schemeClr val="accent3">
                    <a:lumMod val="25000"/>
                  </a:schemeClr>
                </a:solidFill>
                <a:latin typeface="Abadi" panose="020B0604020104020204" pitchFamily="34" charset="0"/>
              </a:rPr>
            </a:br>
            <a:r>
              <a:rPr lang="en-US" sz="2200" dirty="0">
                <a:solidFill>
                  <a:schemeClr val="accent3">
                    <a:lumMod val="25000"/>
                  </a:schemeClr>
                </a:solidFill>
                <a:latin typeface="Abadi" panose="020B0604020104020204" pitchFamily="34" charset="0"/>
              </a:rPr>
              <a:t>- Interactive Map with Folium Results</a:t>
            </a:r>
            <a:br>
              <a:rPr lang="en-US" sz="2200" dirty="0">
                <a:solidFill>
                  <a:schemeClr val="accent3">
                    <a:lumMod val="25000"/>
                  </a:schemeClr>
                </a:solidFill>
                <a:latin typeface="Abadi" panose="020B0604020104020204" pitchFamily="34" charset="0"/>
              </a:rPr>
            </a:br>
            <a:r>
              <a:rPr lang="en-US" sz="2200" dirty="0">
                <a:solidFill>
                  <a:schemeClr val="accent3">
                    <a:lumMod val="25000"/>
                  </a:schemeClr>
                </a:solidFill>
                <a:latin typeface="Abadi" panose="020B0604020104020204" pitchFamily="34" charset="0"/>
              </a:rPr>
              <a:t>- </a:t>
            </a:r>
            <a:r>
              <a:rPr lang="en-US" sz="2200" dirty="0" err="1">
                <a:solidFill>
                  <a:schemeClr val="accent3">
                    <a:lumMod val="25000"/>
                  </a:schemeClr>
                </a:solidFill>
                <a:latin typeface="Abadi" panose="020B0604020104020204" pitchFamily="34" charset="0"/>
              </a:rPr>
              <a:t>Plotly</a:t>
            </a:r>
            <a:r>
              <a:rPr lang="en-US" sz="2200" dirty="0">
                <a:solidFill>
                  <a:schemeClr val="accent3">
                    <a:lumMod val="25000"/>
                  </a:schemeClr>
                </a:solidFill>
                <a:latin typeface="Abadi" panose="020B0604020104020204" pitchFamily="34" charset="0"/>
              </a:rPr>
              <a:t> Dash Dashboard Results</a:t>
            </a:r>
            <a:br>
              <a:rPr lang="en-US" sz="2200" dirty="0">
                <a:solidFill>
                  <a:schemeClr val="accent3">
                    <a:lumMod val="25000"/>
                  </a:schemeClr>
                </a:solidFill>
                <a:latin typeface="Abadi" panose="020B0604020104020204" pitchFamily="34" charset="0"/>
              </a:rPr>
            </a:br>
            <a:r>
              <a:rPr lang="en-US" sz="2200" dirty="0">
                <a:solidFill>
                  <a:schemeClr val="accent3">
                    <a:lumMod val="25000"/>
                  </a:schemeClr>
                </a:solidFill>
                <a:latin typeface="Abadi" panose="020B0604020104020204" pitchFamily="34" charset="0"/>
              </a:rPr>
              <a:t>- Predictive Analysis Results  </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445731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Calculating the total number of successful and failure mission outcomes</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F52D619E-4DF7-CEF7-1CED-88AE14BC480D}"/>
              </a:ext>
            </a:extLst>
          </p:cNvPr>
          <p:cNvPicPr>
            <a:picLocks noChangeAspect="1"/>
          </p:cNvPicPr>
          <p:nvPr/>
        </p:nvPicPr>
        <p:blipFill>
          <a:blip r:embed="rId3"/>
          <a:stretch>
            <a:fillRect/>
          </a:stretch>
        </p:blipFill>
        <p:spPr>
          <a:xfrm>
            <a:off x="5227321" y="1823410"/>
            <a:ext cx="6815762" cy="3998269"/>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465543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Listing the names of the booster which have carried the maximum payload mass</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83BCEED0-5703-D30B-A8E3-99C7742C37A9}"/>
              </a:ext>
            </a:extLst>
          </p:cNvPr>
          <p:cNvPicPr>
            <a:picLocks noChangeAspect="1"/>
          </p:cNvPicPr>
          <p:nvPr/>
        </p:nvPicPr>
        <p:blipFill>
          <a:blip r:embed="rId3"/>
          <a:stretch>
            <a:fillRect/>
          </a:stretch>
        </p:blipFill>
        <p:spPr>
          <a:xfrm>
            <a:off x="6027811" y="1516958"/>
            <a:ext cx="2415749" cy="4968671"/>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4152510"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Listing the failed landing outcomes in drone ship, their booster versions, and launch site names for in year 2015</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311C387C-7A3A-F266-6827-7DB0445D9D6A}"/>
              </a:ext>
            </a:extLst>
          </p:cNvPr>
          <p:cNvPicPr>
            <a:picLocks noChangeAspect="1"/>
          </p:cNvPicPr>
          <p:nvPr/>
        </p:nvPicPr>
        <p:blipFill>
          <a:blip r:embed="rId3"/>
          <a:stretch>
            <a:fillRect/>
          </a:stretch>
        </p:blipFill>
        <p:spPr>
          <a:xfrm>
            <a:off x="4922521" y="1748644"/>
            <a:ext cx="6608908" cy="3981596"/>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4198230"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Ranking the count of landing outcomes (such as Failure (drone ship) or Success (ground pad)) between the date 2010-06-04 and 2017-03-20, in descending order</a:t>
            </a:r>
          </a:p>
          <a:p>
            <a:pPr marL="0" indent="0">
              <a:lnSpc>
                <a:spcPct val="100000"/>
              </a:lnSpc>
              <a:spcBef>
                <a:spcPts val="1400"/>
              </a:spcBef>
              <a:buNone/>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11996F87-579E-B8D5-CC93-8A5F22A9579F}"/>
              </a:ext>
            </a:extLst>
          </p:cNvPr>
          <p:cNvPicPr>
            <a:picLocks noChangeAspect="1"/>
          </p:cNvPicPr>
          <p:nvPr/>
        </p:nvPicPr>
        <p:blipFill>
          <a:blip r:embed="rId3"/>
          <a:stretch>
            <a:fillRect/>
          </a:stretch>
        </p:blipFill>
        <p:spPr>
          <a:xfrm>
            <a:off x="5150889" y="1478855"/>
            <a:ext cx="5334462" cy="5044877"/>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08" y="1655820"/>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Visualizing the launch sites on a map showing the proximity of the launch sites to the equator and the coast, as it takes less fuel to get into space from the equator, and due to safety reasons. </a:t>
            </a:r>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Marking of the site launches on the map</a:t>
            </a:r>
          </a:p>
        </p:txBody>
      </p:sp>
      <p:pic>
        <p:nvPicPr>
          <p:cNvPr id="6" name="Picture 5">
            <a:extLst>
              <a:ext uri="{FF2B5EF4-FFF2-40B4-BE49-F238E27FC236}">
                <a16:creationId xmlns:a16="http://schemas.microsoft.com/office/drawing/2014/main" id="{7CD29149-3C03-015F-1804-D0AC50944228}"/>
              </a:ext>
            </a:extLst>
          </p:cNvPr>
          <p:cNvPicPr>
            <a:picLocks noChangeAspect="1"/>
          </p:cNvPicPr>
          <p:nvPr/>
        </p:nvPicPr>
        <p:blipFill>
          <a:blip r:embed="rId3"/>
          <a:stretch>
            <a:fillRect/>
          </a:stretch>
        </p:blipFill>
        <p:spPr>
          <a:xfrm>
            <a:off x="2773680" y="2853245"/>
            <a:ext cx="6218225" cy="3723598"/>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spcBef>
                <a:spcPts val="1400"/>
              </a:spcBef>
            </a:pPr>
            <a:r>
              <a:rPr lang="en-US" sz="2200" dirty="0">
                <a:solidFill>
                  <a:schemeClr val="accent3">
                    <a:lumMod val="25000"/>
                  </a:schemeClr>
                </a:solidFill>
                <a:latin typeface="Abadi" panose="020B0604020104020204" pitchFamily="34" charset="0"/>
              </a:rPr>
              <a:t>This color label mark the success and failed site launches, we can easily identify which launch sites have relatively high success rate  </a:t>
            </a: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Showing the marker clusters </a:t>
            </a:r>
          </a:p>
        </p:txBody>
      </p:sp>
      <p:pic>
        <p:nvPicPr>
          <p:cNvPr id="4" name="Picture 3">
            <a:extLst>
              <a:ext uri="{FF2B5EF4-FFF2-40B4-BE49-F238E27FC236}">
                <a16:creationId xmlns:a16="http://schemas.microsoft.com/office/drawing/2014/main" id="{6F8D084F-6A1B-6828-29E8-4E5C885D07E1}"/>
              </a:ext>
            </a:extLst>
          </p:cNvPr>
          <p:cNvPicPr>
            <a:picLocks noChangeAspect="1"/>
          </p:cNvPicPr>
          <p:nvPr/>
        </p:nvPicPr>
        <p:blipFill>
          <a:blip r:embed="rId3"/>
          <a:stretch>
            <a:fillRect/>
          </a:stretch>
        </p:blipFill>
        <p:spPr>
          <a:xfrm>
            <a:off x="2294699" y="2758763"/>
            <a:ext cx="6420073" cy="3850147"/>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690688"/>
            <a:ext cx="8597827" cy="4314825"/>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distance between the coastline point and the launch site is 0.8627671182499878km and it is visualized using the polyline. </a:t>
            </a: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Finding the closest coastline to the launch site</a:t>
            </a:r>
          </a:p>
        </p:txBody>
      </p:sp>
      <p:pic>
        <p:nvPicPr>
          <p:cNvPr id="4" name="Picture 3">
            <a:extLst>
              <a:ext uri="{FF2B5EF4-FFF2-40B4-BE49-F238E27FC236}">
                <a16:creationId xmlns:a16="http://schemas.microsoft.com/office/drawing/2014/main" id="{A3F3C74E-0DA7-525C-7BBF-1BF97B2967EA}"/>
              </a:ext>
            </a:extLst>
          </p:cNvPr>
          <p:cNvPicPr>
            <a:picLocks noChangeAspect="1"/>
          </p:cNvPicPr>
          <p:nvPr/>
        </p:nvPicPr>
        <p:blipFill>
          <a:blip r:embed="rId3"/>
          <a:stretch>
            <a:fillRect/>
          </a:stretch>
        </p:blipFill>
        <p:spPr>
          <a:xfrm>
            <a:off x="795692" y="2680515"/>
            <a:ext cx="6473551" cy="3927987"/>
          </a:xfrm>
          <a:prstGeom prst="rect">
            <a:avLst/>
          </a:prstGeom>
        </p:spPr>
      </p:pic>
      <p:sp>
        <p:nvSpPr>
          <p:cNvPr id="6" name="Rectangle 1">
            <a:extLst>
              <a:ext uri="{FF2B5EF4-FFF2-40B4-BE49-F238E27FC236}">
                <a16:creationId xmlns:a16="http://schemas.microsoft.com/office/drawing/2014/main" id="{030FA428-0BDC-95DD-2A04-B2ED3A73AF92}"/>
              </a:ext>
            </a:extLst>
          </p:cNvPr>
          <p:cNvSpPr>
            <a:spLocks noChangeArrowheads="1"/>
          </p:cNvSpPr>
          <p:nvPr/>
        </p:nvSpPr>
        <p:spPr bwMode="auto">
          <a:xfrm>
            <a:off x="7476030" y="2680515"/>
            <a:ext cx="4442069" cy="123110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err="1">
                <a:ln>
                  <a:noFill/>
                </a:ln>
                <a:solidFill>
                  <a:schemeClr val="tx1"/>
                </a:solidFill>
                <a:effectLst/>
                <a:latin typeface="Arial Unicode MS"/>
                <a:ea typeface="var(--jp-code-font-family)"/>
              </a:rPr>
              <a:t>distance_highway</a:t>
            </a:r>
            <a:r>
              <a:rPr kumimoji="0" lang="en-US" altLang="en-US" sz="2000" b="0" i="0" u="none" strike="noStrike" cap="none" normalizeH="0" baseline="0" dirty="0">
                <a:ln>
                  <a:noFill/>
                </a:ln>
                <a:solidFill>
                  <a:schemeClr val="tx1"/>
                </a:solidFill>
                <a:effectLst/>
                <a:latin typeface="Arial Unicode MS"/>
                <a:ea typeface="var(--jp-code-font-family)"/>
              </a:rPr>
              <a:t> = 0.5834695366934144 km</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000" dirty="0">
                <a:latin typeface="Arial Unicode MS"/>
                <a:ea typeface="var(--jp-code-font-family)"/>
              </a:rPr>
              <a:t>Close proximity to allow easily transport required people and property</a:t>
            </a:r>
          </a:p>
        </p:txBody>
      </p:sp>
      <p:sp>
        <p:nvSpPr>
          <p:cNvPr id="10" name="Rectangle 1">
            <a:extLst>
              <a:ext uri="{FF2B5EF4-FFF2-40B4-BE49-F238E27FC236}">
                <a16:creationId xmlns:a16="http://schemas.microsoft.com/office/drawing/2014/main" id="{46E78EFB-C0D8-D36F-41A7-FD4C913FE6A6}"/>
              </a:ext>
            </a:extLst>
          </p:cNvPr>
          <p:cNvSpPr>
            <a:spLocks noChangeArrowheads="1"/>
          </p:cNvSpPr>
          <p:nvPr/>
        </p:nvSpPr>
        <p:spPr bwMode="auto">
          <a:xfrm>
            <a:off x="7476030" y="4098970"/>
            <a:ext cx="4442068" cy="123110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Unicode MS"/>
                <a:ea typeface="var(--jp-code-font-family)"/>
              </a:rPr>
              <a:t> </a:t>
            </a:r>
            <a:r>
              <a:rPr kumimoji="0" lang="en-US" altLang="en-US" sz="2000" b="0" i="0" u="none" strike="noStrike" cap="none" normalizeH="0" baseline="0" dirty="0" err="1">
                <a:ln>
                  <a:noFill/>
                </a:ln>
                <a:solidFill>
                  <a:schemeClr val="tx1"/>
                </a:solidFill>
                <a:effectLst/>
                <a:latin typeface="Arial Unicode MS"/>
                <a:ea typeface="var(--jp-code-font-family)"/>
              </a:rPr>
              <a:t>distance_railroad</a:t>
            </a:r>
            <a:r>
              <a:rPr kumimoji="0" lang="en-US" altLang="en-US" sz="2000" b="0" i="0" u="none" strike="noStrike" cap="none" normalizeH="0" baseline="0" dirty="0">
                <a:ln>
                  <a:noFill/>
                </a:ln>
                <a:solidFill>
                  <a:schemeClr val="tx1"/>
                </a:solidFill>
                <a:effectLst/>
                <a:latin typeface="Arial Unicode MS"/>
                <a:ea typeface="var(--jp-code-font-family)"/>
              </a:rPr>
              <a:t> = 1.2845344718142522 km</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000" dirty="0">
                <a:latin typeface="Arial Unicode MS"/>
              </a:rPr>
              <a:t>Close proximity to allow transport for heavy cargo</a:t>
            </a: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sp>
        <p:nvSpPr>
          <p:cNvPr id="13" name="Rectangle 1">
            <a:extLst>
              <a:ext uri="{FF2B5EF4-FFF2-40B4-BE49-F238E27FC236}">
                <a16:creationId xmlns:a16="http://schemas.microsoft.com/office/drawing/2014/main" id="{F16D0D62-99A1-051E-03A1-7788C1945443}"/>
              </a:ext>
            </a:extLst>
          </p:cNvPr>
          <p:cNvSpPr>
            <a:spLocks noChangeArrowheads="1"/>
          </p:cNvSpPr>
          <p:nvPr/>
        </p:nvSpPr>
        <p:spPr bwMode="auto">
          <a:xfrm>
            <a:off x="7476030" y="5483635"/>
            <a:ext cx="4442068" cy="123110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err="1">
                <a:ln>
                  <a:noFill/>
                </a:ln>
                <a:solidFill>
                  <a:schemeClr val="tx1"/>
                </a:solidFill>
                <a:effectLst/>
                <a:latin typeface="Arial Unicode MS"/>
                <a:ea typeface="var(--jp-code-font-family)"/>
              </a:rPr>
              <a:t>distance_city</a:t>
            </a:r>
            <a:r>
              <a:rPr kumimoji="0" lang="en-US" altLang="en-US" sz="2000" b="0" i="0" u="none" strike="noStrike" cap="none" normalizeH="0" baseline="0" dirty="0">
                <a:ln>
                  <a:noFill/>
                </a:ln>
                <a:solidFill>
                  <a:schemeClr val="tx1"/>
                </a:solidFill>
                <a:effectLst/>
                <a:latin typeface="Arial Unicode MS"/>
                <a:ea typeface="var(--jp-code-font-family)"/>
              </a:rPr>
              <a:t>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Unicode MS"/>
                <a:ea typeface="var(--jp-code-font-family)"/>
              </a:rPr>
              <a:t>51.43416999517233 km</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000" dirty="0">
                <a:latin typeface="Arial Unicode MS"/>
                <a:ea typeface="var(--jp-code-font-family)"/>
              </a:rPr>
              <a:t>Not Close proximity to minimized danger to population dense area.</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5486399"/>
            <a:ext cx="9745589" cy="690563"/>
          </a:xfrm>
          <a:prstGeom prst="rect">
            <a:avLst/>
          </a:prstGeom>
        </p:spPr>
        <p:txBody>
          <a:bodyPr lIns="91440" tIns="45720" rIns="91440" bIns="45720" anchor="t">
            <a:normAutofit fontScale="92500" lnSpcReduction="10000"/>
          </a:bodyPr>
          <a:lstStyle/>
          <a:p>
            <a:pPr>
              <a:lnSpc>
                <a:spcPct val="100000"/>
              </a:lnSpc>
              <a:spcBef>
                <a:spcPts val="1400"/>
              </a:spcBef>
            </a:pPr>
            <a:r>
              <a:rPr lang="en-US" sz="2200" dirty="0">
                <a:solidFill>
                  <a:schemeClr val="accent3">
                    <a:lumMod val="25000"/>
                  </a:schemeClr>
                </a:solidFill>
                <a:latin typeface="Abadi"/>
              </a:rPr>
              <a:t>KSC LC-39A has the most successful launch count from all the sites with the percentage of 41.7%</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 Success Launch Count for Sites</a:t>
            </a:r>
          </a:p>
        </p:txBody>
      </p:sp>
      <p:pic>
        <p:nvPicPr>
          <p:cNvPr id="4" name="Picture 3">
            <a:extLst>
              <a:ext uri="{FF2B5EF4-FFF2-40B4-BE49-F238E27FC236}">
                <a16:creationId xmlns:a16="http://schemas.microsoft.com/office/drawing/2014/main" id="{5FCAF5C5-2EDD-DD53-BEED-16DB3FE50E89}"/>
              </a:ext>
            </a:extLst>
          </p:cNvPr>
          <p:cNvPicPr>
            <a:picLocks noChangeAspect="1"/>
          </p:cNvPicPr>
          <p:nvPr/>
        </p:nvPicPr>
        <p:blipFill>
          <a:blip r:embed="rId3"/>
          <a:stretch>
            <a:fillRect/>
          </a:stretch>
        </p:blipFill>
        <p:spPr>
          <a:xfrm>
            <a:off x="2754340" y="1630524"/>
            <a:ext cx="6683319" cy="3596952"/>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58907" y="1509031"/>
            <a:ext cx="10499275" cy="293451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br>
              <a:rPr lang="en-US" sz="2200" dirty="0">
                <a:solidFill>
                  <a:schemeClr val="accent3">
                    <a:lumMod val="25000"/>
                  </a:schemeClr>
                </a:solidFill>
                <a:latin typeface="Abadi" panose="020B0604020104020204" pitchFamily="34" charset="0"/>
              </a:rPr>
            </a:br>
            <a:r>
              <a:rPr lang="en-US" sz="2200" dirty="0">
                <a:solidFill>
                  <a:schemeClr val="accent3">
                    <a:lumMod val="25000"/>
                  </a:schemeClr>
                </a:solidFill>
                <a:latin typeface="Abadi" panose="020B0604020104020204" pitchFamily="34" charset="0"/>
              </a:rPr>
              <a:t>- Space X rocket launches are inexpensive, costing 62 millions dollars, much savings is due to Falcon 9 can reuse/recover the first stage.  Other companies cost upwards of 165 million dollars each. </a:t>
            </a:r>
          </a:p>
          <a:p>
            <a:pPr>
              <a:spcBef>
                <a:spcPts val="1400"/>
              </a:spcBef>
            </a:pPr>
            <a:r>
              <a:rPr lang="en-US" sz="2200" dirty="0">
                <a:solidFill>
                  <a:schemeClr val="accent3">
                    <a:lumMod val="25000"/>
                  </a:schemeClr>
                </a:solidFill>
                <a:latin typeface="Abadi" panose="020B0604020104020204" pitchFamily="34" charset="0"/>
              </a:rPr>
              <a:t>Problems you want to find answers</a:t>
            </a:r>
            <a:br>
              <a:rPr lang="en-US" sz="2200" dirty="0">
                <a:solidFill>
                  <a:schemeClr val="accent3">
                    <a:lumMod val="25000"/>
                  </a:schemeClr>
                </a:solidFill>
                <a:latin typeface="Abadi" panose="020B0604020104020204" pitchFamily="34" charset="0"/>
              </a:rPr>
            </a:br>
            <a:r>
              <a:rPr lang="en-US" sz="2200" dirty="0">
                <a:solidFill>
                  <a:schemeClr val="accent3">
                    <a:lumMod val="25000"/>
                  </a:schemeClr>
                </a:solidFill>
                <a:latin typeface="Abadi" panose="020B0604020104020204" pitchFamily="34" charset="0"/>
              </a:rPr>
              <a:t>- Predict if Space X Falcon 9 rocket will reuse the first stage as it land successfully. </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5990489"/>
            <a:ext cx="10551583" cy="873443"/>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For the KSC LC-39A site, there are 76.9% are success rate, whereas 23.1% are failure rate.  </a:t>
            </a:r>
            <a:endParaRPr lang="en-US" dirty="0">
              <a:solidFill>
                <a:schemeClr val="accent3">
                  <a:lumMod val="25000"/>
                </a:schemeClr>
              </a:solidFill>
              <a:latin typeface="Abadi"/>
            </a:endParaRPr>
          </a:p>
          <a:p>
            <a:endParaRPr lang="en-US" dirty="0"/>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 Success Rate for KSC LC-39A Site</a:t>
            </a:r>
          </a:p>
        </p:txBody>
      </p:sp>
      <p:pic>
        <p:nvPicPr>
          <p:cNvPr id="4" name="Picture 3">
            <a:extLst>
              <a:ext uri="{FF2B5EF4-FFF2-40B4-BE49-F238E27FC236}">
                <a16:creationId xmlns:a16="http://schemas.microsoft.com/office/drawing/2014/main" id="{895D250B-4134-8E4F-E487-27E02FB2ADB1}"/>
              </a:ext>
            </a:extLst>
          </p:cNvPr>
          <p:cNvPicPr>
            <a:picLocks noChangeAspect="1"/>
          </p:cNvPicPr>
          <p:nvPr/>
        </p:nvPicPr>
        <p:blipFill>
          <a:blip r:embed="rId3"/>
          <a:stretch>
            <a:fillRect/>
          </a:stretch>
        </p:blipFill>
        <p:spPr>
          <a:xfrm>
            <a:off x="3093720" y="1415518"/>
            <a:ext cx="6271564" cy="4577833"/>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5775325"/>
            <a:ext cx="10414662" cy="651886"/>
          </a:xfrm>
          <a:prstGeom prst="rect">
            <a:avLst/>
          </a:prstGeom>
        </p:spPr>
        <p:txBody>
          <a:bodyPr lIns="91440" tIns="45720" rIns="91440" bIns="45720" anchor="t">
            <a:normAutofit fontScale="92500"/>
          </a:bodyPr>
          <a:lstStyle/>
          <a:p>
            <a:pPr>
              <a:lnSpc>
                <a:spcPct val="100000"/>
              </a:lnSpc>
              <a:spcBef>
                <a:spcPts val="1400"/>
              </a:spcBef>
            </a:pPr>
            <a:r>
              <a:rPr lang="en-US" sz="2200" dirty="0">
                <a:solidFill>
                  <a:schemeClr val="accent3">
                    <a:lumMod val="25000"/>
                  </a:schemeClr>
                </a:solidFill>
                <a:latin typeface="Abadi" panose="020B0604020104020204" pitchFamily="34" charset="0"/>
              </a:rPr>
              <a:t>Low payload range has the higher success rate than the high payload range for all sites.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Scatter Plot – Payload vs Launch Outcome</a:t>
            </a:r>
          </a:p>
        </p:txBody>
      </p:sp>
      <p:pic>
        <p:nvPicPr>
          <p:cNvPr id="4" name="Picture 3">
            <a:extLst>
              <a:ext uri="{FF2B5EF4-FFF2-40B4-BE49-F238E27FC236}">
                <a16:creationId xmlns:a16="http://schemas.microsoft.com/office/drawing/2014/main" id="{82BBD367-C6B1-8D49-DE40-2CA2E752A7F2}"/>
              </a:ext>
            </a:extLst>
          </p:cNvPr>
          <p:cNvPicPr>
            <a:picLocks noChangeAspect="1"/>
          </p:cNvPicPr>
          <p:nvPr/>
        </p:nvPicPr>
        <p:blipFill>
          <a:blip r:embed="rId3"/>
          <a:stretch>
            <a:fillRect/>
          </a:stretch>
        </p:blipFill>
        <p:spPr>
          <a:xfrm>
            <a:off x="6164191" y="2109161"/>
            <a:ext cx="5907482" cy="3339303"/>
          </a:xfrm>
          <a:prstGeom prst="rect">
            <a:avLst/>
          </a:prstGeom>
        </p:spPr>
      </p:pic>
      <p:pic>
        <p:nvPicPr>
          <p:cNvPr id="7" name="Picture 6">
            <a:extLst>
              <a:ext uri="{FF2B5EF4-FFF2-40B4-BE49-F238E27FC236}">
                <a16:creationId xmlns:a16="http://schemas.microsoft.com/office/drawing/2014/main" id="{C293A9EC-8993-23C3-55D2-06A335EB12CF}"/>
              </a:ext>
            </a:extLst>
          </p:cNvPr>
          <p:cNvPicPr>
            <a:picLocks noChangeAspect="1"/>
          </p:cNvPicPr>
          <p:nvPr/>
        </p:nvPicPr>
        <p:blipFill>
          <a:blip r:embed="rId4"/>
          <a:stretch>
            <a:fillRect/>
          </a:stretch>
        </p:blipFill>
        <p:spPr>
          <a:xfrm>
            <a:off x="108456" y="2095496"/>
            <a:ext cx="5919355" cy="3352968"/>
          </a:xfrm>
          <a:prstGeom prst="rect">
            <a:avLst/>
          </a:prstGeom>
        </p:spPr>
      </p:pic>
      <p:sp>
        <p:nvSpPr>
          <p:cNvPr id="8" name="Content Placeholder 4">
            <a:extLst>
              <a:ext uri="{FF2B5EF4-FFF2-40B4-BE49-F238E27FC236}">
                <a16:creationId xmlns:a16="http://schemas.microsoft.com/office/drawing/2014/main" id="{B78D1447-FB6C-9FFF-C271-CDBDDC93342C}"/>
              </a:ext>
            </a:extLst>
          </p:cNvPr>
          <p:cNvSpPr txBox="1">
            <a:spLocks/>
          </p:cNvSpPr>
          <p:nvPr/>
        </p:nvSpPr>
        <p:spPr>
          <a:xfrm>
            <a:off x="120327" y="1457275"/>
            <a:ext cx="4472549" cy="651886"/>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Low payload range (0-4000kg)</a:t>
            </a:r>
          </a:p>
        </p:txBody>
      </p:sp>
      <p:sp>
        <p:nvSpPr>
          <p:cNvPr id="9" name="Content Placeholder 4">
            <a:extLst>
              <a:ext uri="{FF2B5EF4-FFF2-40B4-BE49-F238E27FC236}">
                <a16:creationId xmlns:a16="http://schemas.microsoft.com/office/drawing/2014/main" id="{F0B42499-3C34-E244-1829-04B20C37F34F}"/>
              </a:ext>
            </a:extLst>
          </p:cNvPr>
          <p:cNvSpPr txBox="1">
            <a:spLocks/>
          </p:cNvSpPr>
          <p:nvPr/>
        </p:nvSpPr>
        <p:spPr>
          <a:xfrm>
            <a:off x="6164191" y="1443610"/>
            <a:ext cx="4823849" cy="651886"/>
          </a:xfrm>
          <a:prstGeom prst="rect">
            <a:avLst/>
          </a:prstGeom>
        </p:spPr>
        <p:txBody>
          <a:bodyPr lIns="91440" tIns="45720" rIns="91440" bIns="45720" anchor="t">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High payload range (4000-10000kg)</a:t>
            </a: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82114"/>
            <a:ext cx="5325989" cy="381158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method which performs best is the Decision Tree with a score of 0.875</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Picture 2">
            <a:extLst>
              <a:ext uri="{FF2B5EF4-FFF2-40B4-BE49-F238E27FC236}">
                <a16:creationId xmlns:a16="http://schemas.microsoft.com/office/drawing/2014/main" id="{1597474C-FCCB-204A-7CB4-D9282D296629}"/>
              </a:ext>
            </a:extLst>
          </p:cNvPr>
          <p:cNvPicPr>
            <a:picLocks noChangeAspect="1"/>
          </p:cNvPicPr>
          <p:nvPr/>
        </p:nvPicPr>
        <p:blipFill>
          <a:blip r:embed="rId3"/>
          <a:stretch>
            <a:fillRect/>
          </a:stretch>
        </p:blipFill>
        <p:spPr>
          <a:xfrm>
            <a:off x="1341440" y="3592038"/>
            <a:ext cx="3163180" cy="2301664"/>
          </a:xfrm>
          <a:prstGeom prst="rect">
            <a:avLst/>
          </a:prstGeom>
        </p:spPr>
      </p:pic>
      <p:pic>
        <p:nvPicPr>
          <p:cNvPr id="7" name="Picture 6">
            <a:extLst>
              <a:ext uri="{FF2B5EF4-FFF2-40B4-BE49-F238E27FC236}">
                <a16:creationId xmlns:a16="http://schemas.microsoft.com/office/drawing/2014/main" id="{6F9A8CF8-3567-F96F-458E-CF822EA55BBE}"/>
              </a:ext>
            </a:extLst>
          </p:cNvPr>
          <p:cNvPicPr>
            <a:picLocks noChangeAspect="1"/>
          </p:cNvPicPr>
          <p:nvPr/>
        </p:nvPicPr>
        <p:blipFill>
          <a:blip r:embed="rId4"/>
          <a:stretch>
            <a:fillRect/>
          </a:stretch>
        </p:blipFill>
        <p:spPr>
          <a:xfrm>
            <a:off x="6095999" y="2027944"/>
            <a:ext cx="5130716" cy="3919927"/>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4548749"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Confusion matrix show the performance of the model, which have 12 correct predicted labels for land and in actual landed, and 3 correct predicted labels for did not land. However, there are only 3 predicted land but in actual did not land. </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6BEA859A-3437-1DDE-A27A-307CA0BBD9F3}"/>
              </a:ext>
            </a:extLst>
          </p:cNvPr>
          <p:cNvPicPr>
            <a:picLocks noChangeAspect="1"/>
          </p:cNvPicPr>
          <p:nvPr/>
        </p:nvPicPr>
        <p:blipFill>
          <a:blip r:embed="rId3"/>
          <a:stretch>
            <a:fillRect/>
          </a:stretch>
        </p:blipFill>
        <p:spPr>
          <a:xfrm>
            <a:off x="5387071" y="1434282"/>
            <a:ext cx="5265689" cy="4443922"/>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994370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KSC LC 39A has the most successful launches from all the sites. </a:t>
            </a:r>
          </a:p>
          <a:p>
            <a:pPr>
              <a:lnSpc>
                <a:spcPct val="100000"/>
              </a:lnSpc>
              <a:spcBef>
                <a:spcPts val="1400"/>
              </a:spcBef>
            </a:pPr>
            <a:r>
              <a:rPr lang="en-US" sz="2200" dirty="0">
                <a:solidFill>
                  <a:schemeClr val="accent3">
                    <a:lumMod val="25000"/>
                  </a:schemeClr>
                </a:solidFill>
                <a:latin typeface="Abadi" panose="020B0604020104020204" pitchFamily="34" charset="0"/>
              </a:rPr>
              <a:t>Orbit GEO, HEO, SSO, ES L1 has the best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Low weighted payloads have higher success rate than the heavier payload. </a:t>
            </a:r>
          </a:p>
          <a:p>
            <a:pPr>
              <a:lnSpc>
                <a:spcPct val="100000"/>
              </a:lnSpc>
              <a:spcBef>
                <a:spcPts val="1400"/>
              </a:spcBef>
            </a:pPr>
            <a:r>
              <a:rPr lang="en-US" sz="2200" dirty="0">
                <a:solidFill>
                  <a:schemeClr val="accent3">
                    <a:lumMod val="25000"/>
                  </a:schemeClr>
                </a:solidFill>
                <a:latin typeface="Abadi" panose="020B0604020104020204" pitchFamily="34" charset="0"/>
              </a:rPr>
              <a:t>All the models perform similarly good, but Decision Tree has the best performance in terms of the prediction accuracy of the dataset. </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tx1"/>
                </a:solidFill>
                <a:latin typeface="Abadi"/>
              </a:rPr>
              <a:t>Space X launch data from REST API &amp; Web Scraping from Wiki Pages</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tx1"/>
                </a:solidFill>
                <a:latin typeface="Abadi"/>
              </a:rPr>
              <a:t>One Hot Encoding, Data Cleaning </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tx1"/>
                </a:solidFill>
                <a:latin typeface="Abadi"/>
              </a:rPr>
              <a:t>Building of LR, KNN, SVM and DT models &amp; performance evaluation </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9" name="Arc 18">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1" name="Freeform: Shape 20">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Picture 6" descr="Diagram&#10;&#10;Description automatically generated">
            <a:extLst>
              <a:ext uri="{FF2B5EF4-FFF2-40B4-BE49-F238E27FC236}">
                <a16:creationId xmlns:a16="http://schemas.microsoft.com/office/drawing/2014/main" id="{7C58B525-AF4D-E61A-C4FC-2357C43BEFF6}"/>
              </a:ext>
            </a:extLst>
          </p:cNvPr>
          <p:cNvPicPr>
            <a:picLocks noChangeAspect="1"/>
          </p:cNvPicPr>
          <p:nvPr/>
        </p:nvPicPr>
        <p:blipFill>
          <a:blip r:embed="rId2"/>
          <a:stretch>
            <a:fillRect/>
          </a:stretch>
        </p:blipFill>
        <p:spPr>
          <a:xfrm>
            <a:off x="27668" y="911036"/>
            <a:ext cx="5922803" cy="4575364"/>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894962" y="1371600"/>
            <a:ext cx="5458838" cy="4805363"/>
          </a:xfrm>
          <a:prstGeom prst="rect">
            <a:avLst/>
          </a:prstGeom>
        </p:spPr>
        <p:txBody>
          <a:bodyPr vert="horz" lIns="91440" tIns="45720" rIns="91440" bIns="45720" rtlCol="0">
            <a:normAutofit fontScale="92500"/>
          </a:bodyPr>
          <a:lstStyle/>
          <a:p>
            <a:pPr fontAlgn="base">
              <a:spcBef>
                <a:spcPts val="0"/>
              </a:spcBef>
              <a:spcAft>
                <a:spcPts val="0"/>
              </a:spcAft>
            </a:pPr>
            <a:r>
              <a:rPr lang="en-US" sz="2200" b="0" i="0" u="none" strike="noStrike" dirty="0">
                <a:effectLst/>
                <a:latin typeface="Abadi" panose="020B0604020104020204" pitchFamily="34" charset="0"/>
              </a:rPr>
              <a:t>Work with the SpaceX launch data gathered from REST API</a:t>
            </a:r>
          </a:p>
          <a:p>
            <a:pPr fontAlgn="base">
              <a:spcBef>
                <a:spcPts val="0"/>
              </a:spcBef>
              <a:spcAft>
                <a:spcPts val="0"/>
              </a:spcAft>
            </a:pPr>
            <a:r>
              <a:rPr lang="en-US" sz="2200" b="0" i="0" u="none" strike="noStrike" dirty="0">
                <a:effectLst/>
                <a:latin typeface="Abadi" panose="020B0604020104020204" pitchFamily="34" charset="0"/>
              </a:rPr>
              <a:t>Data : launches, rocket used, payload delivered, launch specifications, landing specifications, and landing outcome </a:t>
            </a:r>
          </a:p>
          <a:p>
            <a:pPr fontAlgn="base">
              <a:spcBef>
                <a:spcPts val="0"/>
              </a:spcBef>
              <a:spcAft>
                <a:spcPts val="0"/>
              </a:spcAft>
            </a:pPr>
            <a:r>
              <a:rPr lang="en-US" sz="2200" b="0" i="0" u="none" strike="noStrike" dirty="0">
                <a:effectLst/>
                <a:latin typeface="Abadi" panose="020B0604020104020204" pitchFamily="34" charset="0"/>
              </a:rPr>
              <a:t>Goal : to predict whether SpaceX will attempt to land a rocket or not </a:t>
            </a:r>
          </a:p>
          <a:p>
            <a:pPr fontAlgn="base">
              <a:spcBef>
                <a:spcPts val="0"/>
              </a:spcBef>
              <a:spcAft>
                <a:spcPts val="0"/>
              </a:spcAft>
            </a:pPr>
            <a:r>
              <a:rPr lang="en-US" sz="2200" b="0" i="0" u="none" strike="noStrike" dirty="0">
                <a:effectLst/>
                <a:latin typeface="Abadi" panose="020B0604020104020204" pitchFamily="34" charset="0"/>
              </a:rPr>
              <a:t>API Endpoint : api.spacexdata.com/v4/launches/past</a:t>
            </a:r>
          </a:p>
          <a:p>
            <a:pPr fontAlgn="base">
              <a:spcBef>
                <a:spcPts val="0"/>
              </a:spcBef>
              <a:spcAft>
                <a:spcPts val="0"/>
              </a:spcAft>
            </a:pPr>
            <a:r>
              <a:rPr lang="en-US" sz="2200" b="0" i="0" u="none" strike="noStrike" dirty="0">
                <a:effectLst/>
                <a:latin typeface="Abadi" panose="020B0604020104020204" pitchFamily="34" charset="0"/>
              </a:rPr>
              <a:t>Calling the .</a:t>
            </a:r>
            <a:r>
              <a:rPr lang="en-US" sz="2200" b="0" i="0" u="none" strike="noStrike" dirty="0" err="1">
                <a:effectLst/>
                <a:latin typeface="Abadi" panose="020B0604020104020204" pitchFamily="34" charset="0"/>
              </a:rPr>
              <a:t>json</a:t>
            </a:r>
            <a:r>
              <a:rPr lang="en-US" sz="2200" b="0" i="0" u="none" strike="noStrike" dirty="0">
                <a:effectLst/>
                <a:latin typeface="Abadi" panose="020B0604020104020204" pitchFamily="34" charset="0"/>
              </a:rPr>
              <a:t>() method, convert the JSON to </a:t>
            </a:r>
            <a:r>
              <a:rPr lang="en-US" sz="2200" b="0" i="0" u="none" strike="noStrike" dirty="0" err="1">
                <a:effectLst/>
                <a:latin typeface="Abadi" panose="020B0604020104020204" pitchFamily="34" charset="0"/>
              </a:rPr>
              <a:t>datafram</a:t>
            </a:r>
            <a:r>
              <a:rPr lang="en-US" altLang="zh-CN" sz="2200" b="0" i="0" u="none" strike="noStrike" dirty="0" err="1">
                <a:effectLst/>
                <a:latin typeface="Abadi" panose="020B0604020104020204" pitchFamily="34" charset="0"/>
              </a:rPr>
              <a:t>e</a:t>
            </a:r>
            <a:r>
              <a:rPr lang="en-US" sz="2200" b="0" i="0" u="none" strike="noStrike" dirty="0">
                <a:effectLst/>
                <a:latin typeface="Abadi" panose="020B0604020104020204" pitchFamily="34" charset="0"/>
              </a:rPr>
              <a:t> using </a:t>
            </a:r>
            <a:r>
              <a:rPr lang="en-US" sz="2200" b="0" i="0" u="none" strike="noStrike" dirty="0" err="1">
                <a:effectLst/>
                <a:latin typeface="Abadi" panose="020B0604020104020204" pitchFamily="34" charset="0"/>
              </a:rPr>
              <a:t>json_normalize</a:t>
            </a:r>
            <a:r>
              <a:rPr lang="en-US" sz="2200" b="0" i="0" u="none" strike="noStrike" dirty="0">
                <a:effectLst/>
                <a:latin typeface="Abadi" panose="020B0604020104020204" pitchFamily="34" charset="0"/>
              </a:rPr>
              <a:t> function.</a:t>
            </a:r>
          </a:p>
          <a:p>
            <a:pPr fontAlgn="base">
              <a:spcBef>
                <a:spcPts val="0"/>
              </a:spcBef>
              <a:spcAft>
                <a:spcPts val="0"/>
              </a:spcAft>
            </a:pPr>
            <a:r>
              <a:rPr lang="en-US" sz="2200" b="0" i="0" u="none" strike="noStrike" dirty="0">
                <a:effectLst/>
                <a:latin typeface="Abadi" panose="020B0604020104020204" pitchFamily="34" charset="0"/>
              </a:rPr>
              <a:t>Data Source available : web scraping some HTML tables that contain Falcon 9 launch record from the wiki pages using Beautiful Soup Package</a:t>
            </a:r>
          </a:p>
          <a:p>
            <a:pPr fontAlgn="base">
              <a:spcBef>
                <a:spcPts val="0"/>
              </a:spcBef>
              <a:spcAft>
                <a:spcPts val="0"/>
              </a:spcAft>
            </a:pPr>
            <a:r>
              <a:rPr lang="en-US" sz="2200" dirty="0">
                <a:latin typeface="Abadi" panose="020B0604020104020204" pitchFamily="34" charset="0"/>
              </a:rPr>
              <a:t>Normalize the data into CSV files ready for wrangling</a:t>
            </a:r>
            <a:endParaRPr lang="en-US" sz="2200" b="0" i="0" u="none" strike="noStrike" dirty="0">
              <a:effectLst/>
              <a:latin typeface="Abadi" panose="020B0604020104020204" pitchFamily="34" charset="0"/>
            </a:endParaRPr>
          </a:p>
          <a:p>
            <a:pPr marL="0"/>
            <a:endParaRPr lang="en-US" sz="1800" dirty="0"/>
          </a:p>
        </p:txBody>
      </p:sp>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7</a:t>
            </a:fld>
            <a:endParaRPr lang="en-US" sz="1200">
              <a:solidFill>
                <a:schemeClr val="tx1">
                  <a:tint val="75000"/>
                </a:schemeClr>
              </a:solidFill>
              <a:latin typeface="+mn-lt"/>
            </a:endParaRPr>
          </a:p>
        </p:txBody>
      </p:sp>
      <p:sp>
        <p:nvSpPr>
          <p:cNvPr id="8" name="Title 1">
            <a:extLst>
              <a:ext uri="{FF2B5EF4-FFF2-40B4-BE49-F238E27FC236}">
                <a16:creationId xmlns:a16="http://schemas.microsoft.com/office/drawing/2014/main" id="{824BD245-4137-A3B6-0D40-702AD5F9D77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2656491"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Performing collection with SpaceX REST calls</a:t>
            </a:r>
            <a:endParaRPr lang="en-US" sz="2200" dirty="0">
              <a:solidFill>
                <a:schemeClr val="accent3">
                  <a:lumMod val="25000"/>
                </a:schemeClr>
              </a:solidFill>
              <a:latin typeface="Abadi"/>
            </a:endParaRPr>
          </a:p>
          <a:p>
            <a:pPr marL="0" indent="0">
              <a:buNone/>
            </a:pPr>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7" name="Picture 6" descr="Diagram&#10;&#10;Description automatically generated">
            <a:extLst>
              <a:ext uri="{FF2B5EF4-FFF2-40B4-BE49-F238E27FC236}">
                <a16:creationId xmlns:a16="http://schemas.microsoft.com/office/drawing/2014/main" id="{33A72AB9-02A9-05D5-90DC-F8013D2F85BD}"/>
              </a:ext>
            </a:extLst>
          </p:cNvPr>
          <p:cNvPicPr>
            <a:picLocks noChangeAspect="1"/>
          </p:cNvPicPr>
          <p:nvPr/>
        </p:nvPicPr>
        <p:blipFill>
          <a:blip r:embed="rId3"/>
          <a:stretch>
            <a:fillRect/>
          </a:stretch>
        </p:blipFill>
        <p:spPr>
          <a:xfrm>
            <a:off x="3831601" y="1584960"/>
            <a:ext cx="7266277" cy="5066210"/>
          </a:xfrm>
          <a:prstGeom prst="rect">
            <a:avLst/>
          </a:prstGeom>
        </p:spPr>
      </p:pic>
      <p:sp>
        <p:nvSpPr>
          <p:cNvPr id="9" name="TextBox 8">
            <a:extLst>
              <a:ext uri="{FF2B5EF4-FFF2-40B4-BE49-F238E27FC236}">
                <a16:creationId xmlns:a16="http://schemas.microsoft.com/office/drawing/2014/main" id="{4B428698-18D6-98BA-0383-C6A1F872E599}"/>
              </a:ext>
            </a:extLst>
          </p:cNvPr>
          <p:cNvSpPr txBox="1"/>
          <p:nvPr/>
        </p:nvSpPr>
        <p:spPr>
          <a:xfrm>
            <a:off x="734028" y="4567964"/>
            <a:ext cx="3010863" cy="2308324"/>
          </a:xfrm>
          <a:prstGeom prst="rect">
            <a:avLst/>
          </a:prstGeom>
          <a:noFill/>
        </p:spPr>
        <p:txBody>
          <a:bodyPr wrap="square">
            <a:spAutoFit/>
          </a:bodyPr>
          <a:lstStyle/>
          <a:p>
            <a:r>
              <a:rPr lang="en-MY" dirty="0">
                <a:hlinkClick r:id="rId4"/>
              </a:rPr>
              <a:t>https://github.com/krystallai1220/Applied-DS-Capstone/blob/4cb4efb8b8bc3ffd7c1bd8a84a9a08d536dbfa63/Assignment%201%20Jupyter-labs-spacex-data-collection-api.ipynb</a:t>
            </a:r>
            <a:endParaRPr lang="en-MY" dirty="0"/>
          </a:p>
          <a:p>
            <a:endParaRPr lang="en-MY" dirty="0"/>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2898475" cy="3811587"/>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Performing web scraping process from Wikipedia Page </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pic>
        <p:nvPicPr>
          <p:cNvPr id="7" name="Picture 6" descr="Diagram&#10;&#10;Description automatically generated">
            <a:extLst>
              <a:ext uri="{FF2B5EF4-FFF2-40B4-BE49-F238E27FC236}">
                <a16:creationId xmlns:a16="http://schemas.microsoft.com/office/drawing/2014/main" id="{F7830E1B-0F01-D831-243A-622315EA437F}"/>
              </a:ext>
            </a:extLst>
          </p:cNvPr>
          <p:cNvPicPr>
            <a:picLocks noChangeAspect="1"/>
          </p:cNvPicPr>
          <p:nvPr/>
        </p:nvPicPr>
        <p:blipFill>
          <a:blip r:embed="rId3"/>
          <a:stretch>
            <a:fillRect/>
          </a:stretch>
        </p:blipFill>
        <p:spPr>
          <a:xfrm>
            <a:off x="4136570" y="1392499"/>
            <a:ext cx="6900603" cy="5328799"/>
          </a:xfrm>
          <a:prstGeom prst="rect">
            <a:avLst/>
          </a:prstGeom>
        </p:spPr>
      </p:pic>
      <p:sp>
        <p:nvSpPr>
          <p:cNvPr id="9" name="TextBox 8">
            <a:extLst>
              <a:ext uri="{FF2B5EF4-FFF2-40B4-BE49-F238E27FC236}">
                <a16:creationId xmlns:a16="http://schemas.microsoft.com/office/drawing/2014/main" id="{4EAB37DF-47D8-8899-1BC9-1368C8D6D2B7}"/>
              </a:ext>
            </a:extLst>
          </p:cNvPr>
          <p:cNvSpPr txBox="1"/>
          <p:nvPr/>
        </p:nvSpPr>
        <p:spPr>
          <a:xfrm>
            <a:off x="1021776" y="4684976"/>
            <a:ext cx="3009509" cy="2031325"/>
          </a:xfrm>
          <a:prstGeom prst="rect">
            <a:avLst/>
          </a:prstGeom>
          <a:noFill/>
        </p:spPr>
        <p:txBody>
          <a:bodyPr wrap="square">
            <a:spAutoFit/>
          </a:bodyPr>
          <a:lstStyle/>
          <a:p>
            <a:r>
              <a:rPr lang="en-MY" dirty="0">
                <a:hlinkClick r:id="rId4"/>
              </a:rPr>
              <a:t>https://github.com/krystallai1220/Applied-DS-Capstone/blob/4cb4efb8b8bc3ffd7c1bd8a84a9a08d536dbfa63/Assignment%202%20jupyter-labs-webscraping.ipynb</a:t>
            </a:r>
            <a:endParaRPr lang="en-MY" dirty="0"/>
          </a:p>
          <a:p>
            <a:endParaRPr lang="en-MY" dirty="0"/>
          </a:p>
        </p:txBody>
      </p: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1191</TotalTime>
  <Words>1778</Words>
  <Application>Microsoft Office PowerPoint</Application>
  <PresentationFormat>Widescreen</PresentationFormat>
  <Paragraphs>197</Paragraphs>
  <Slides>46</Slides>
  <Notes>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46</vt:i4>
      </vt:variant>
    </vt:vector>
  </HeadingPairs>
  <TitlesOfParts>
    <vt:vector size="54" baseType="lpstr">
      <vt:lpstr>Arial Unicode MS</vt:lpstr>
      <vt:lpstr>IBM Plex Mono Text</vt:lpstr>
      <vt:lpstr>Abadi</vt:lpstr>
      <vt:lpstr>Arial</vt:lpstr>
      <vt:lpstr>Calibri</vt:lpstr>
      <vt:lpstr>Calibri Light</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Krystal Lai</cp:lastModifiedBy>
  <cp:revision>236</cp:revision>
  <dcterms:created xsi:type="dcterms:W3CDTF">2021-04-29T18:58:34Z</dcterms:created>
  <dcterms:modified xsi:type="dcterms:W3CDTF">2022-10-22T09:21:44Z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